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93" r:id="rId1"/>
    <p:sldMasterId id="2147484346" r:id="rId2"/>
  </p:sldMasterIdLst>
  <p:notesMasterIdLst>
    <p:notesMasterId r:id="rId59"/>
  </p:notesMasterIdLst>
  <p:handoutMasterIdLst>
    <p:handoutMasterId r:id="rId60"/>
  </p:handoutMasterIdLst>
  <p:sldIdLst>
    <p:sldId id="425" r:id="rId3"/>
    <p:sldId id="462" r:id="rId4"/>
    <p:sldId id="616" r:id="rId5"/>
    <p:sldId id="576" r:id="rId6"/>
    <p:sldId id="584" r:id="rId7"/>
    <p:sldId id="577" r:id="rId8"/>
    <p:sldId id="578" r:id="rId9"/>
    <p:sldId id="579" r:id="rId10"/>
    <p:sldId id="585" r:id="rId11"/>
    <p:sldId id="586" r:id="rId12"/>
    <p:sldId id="580" r:id="rId13"/>
    <p:sldId id="581" r:id="rId14"/>
    <p:sldId id="583" r:id="rId15"/>
    <p:sldId id="582" r:id="rId16"/>
    <p:sldId id="617" r:id="rId17"/>
    <p:sldId id="561" r:id="rId18"/>
    <p:sldId id="588" r:id="rId19"/>
    <p:sldId id="587" r:id="rId20"/>
    <p:sldId id="598" r:id="rId21"/>
    <p:sldId id="599" r:id="rId22"/>
    <p:sldId id="589" r:id="rId23"/>
    <p:sldId id="608" r:id="rId24"/>
    <p:sldId id="567" r:id="rId25"/>
    <p:sldId id="562" r:id="rId26"/>
    <p:sldId id="563" r:id="rId27"/>
    <p:sldId id="590" r:id="rId28"/>
    <p:sldId id="615" r:id="rId29"/>
    <p:sldId id="505" r:id="rId30"/>
    <p:sldId id="566" r:id="rId31"/>
    <p:sldId id="593" r:id="rId32"/>
    <p:sldId id="595" r:id="rId33"/>
    <p:sldId id="596" r:id="rId34"/>
    <p:sldId id="592" r:id="rId35"/>
    <p:sldId id="597" r:id="rId36"/>
    <p:sldId id="618" r:id="rId37"/>
    <p:sldId id="565" r:id="rId38"/>
    <p:sldId id="600" r:id="rId39"/>
    <p:sldId id="594" r:id="rId40"/>
    <p:sldId id="604" r:id="rId41"/>
    <p:sldId id="606" r:id="rId42"/>
    <p:sldId id="569" r:id="rId43"/>
    <p:sldId id="601" r:id="rId44"/>
    <p:sldId id="605" r:id="rId45"/>
    <p:sldId id="570" r:id="rId46"/>
    <p:sldId id="603" r:id="rId47"/>
    <p:sldId id="571" r:id="rId48"/>
    <p:sldId id="554" r:id="rId49"/>
    <p:sldId id="555" r:id="rId50"/>
    <p:sldId id="591" r:id="rId51"/>
    <p:sldId id="558" r:id="rId52"/>
    <p:sldId id="451" r:id="rId53"/>
    <p:sldId id="452" r:id="rId54"/>
    <p:sldId id="574" r:id="rId55"/>
    <p:sldId id="575" r:id="rId56"/>
    <p:sldId id="619" r:id="rId57"/>
    <p:sldId id="573" r:id="rId5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314"/>
    <a:srgbClr val="660066"/>
    <a:srgbClr val="006600"/>
    <a:srgbClr val="008080"/>
    <a:srgbClr val="800000"/>
    <a:srgbClr val="6600FF"/>
    <a:srgbClr val="003300"/>
    <a:srgbClr val="000066"/>
    <a:srgbClr val="6699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2473" autoAdjust="0"/>
  </p:normalViewPr>
  <p:slideViewPr>
    <p:cSldViewPr>
      <p:cViewPr>
        <p:scale>
          <a:sx n="100" d="100"/>
          <a:sy n="100" d="100"/>
        </p:scale>
        <p:origin x="-21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4" y="2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424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4" y="8831424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A1009D6-0282-40FD-AC20-1159544D7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82119" cy="4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3"/>
            <a:ext cx="2982119" cy="46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97832"/>
            <a:ext cx="5046663" cy="416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95656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795656"/>
            <a:ext cx="2982119" cy="46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164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E3B5886-FF24-4E6B-9BA9-265ECDB98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5DB08-7388-4A47-A118-E07471039A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3B5886-FF24-4E6B-9BA9-265ECDB988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4C9F-FBA5-4C3F-822C-EC4A51210F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F94B0-96A9-4A06-A712-23C35034A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3E70-7EF5-43A7-A080-0DA243490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544C9F-FBA5-4C3F-822C-EC4A51210F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9BC9BF7-D3C8-4CDB-8E7B-27027AD0FF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CD2E0-ED0E-4F4A-BC59-C1E83AF2AD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50591-90B1-428A-8E32-3CBAADF5096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0C58-B4EF-4402-BBA4-D8F71B39E2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E5919-2DDB-4DBC-B462-6E3CE47246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84E30-38DE-42E3-A01C-7BF37CC7EE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F5F74-F14F-453D-8029-3F3F7E360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A28949C-8A7A-44CE-8621-21D6C98613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F94B0-96A9-4A06-A712-23C35034A0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C3E70-7EF5-43A7-A080-0DA2434903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9BF7-D3C8-4CDB-8E7B-27027AD0F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D2E0-ED0E-4F4A-BC59-C1E83AF2A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0591-90B1-428A-8E32-3CBAADF50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0C58-B4EF-4402-BBA4-D8F71B39E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5919-2DDB-4DBC-B462-6E3CE47246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4E30-38DE-42E3-A01C-7BF37CC7EE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8949C-8A7A-44CE-8621-21D6C9861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8596C13-5C0F-4A0D-887D-83BC1492A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06/06/11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E8596C13-5C0F-4A0D-887D-83BC1492A8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m/url?sa=i&amp;rct=j&amp;q=&amp;esrc=s&amp;source=images&amp;cd=&amp;cad=rja&amp;uact=8&amp;docid=6natCG8WZ9dOvM&amp;tbnid=Dhnhf1lYmOUv2M:&amp;ved=0CAUQjRw&amp;url=http://www.americanthinker.com/blog/2013/05/those_crazy_lone-wolf_low_level_irs_employees.html&amp;ei=NjfYU6SzDYKnyASwjIHIDw&amp;bvm=bv.71778758,d.cWc&amp;psig=AFQjCNGpXyoTmRYbE6PLTK5WVC3TGy_Pnw&amp;ust=1406764407339323" TargetMode="Externa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91400" cy="3124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latin typeface="Book Antiqua" pitchFamily="18" charset="0"/>
              </a:rPr>
              <a:t/>
            </a:r>
            <a:br>
              <a:rPr lang="en-US" b="1" dirty="0" smtClean="0">
                <a:latin typeface="Book Antiqua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It’s 2015!  </a:t>
            </a:r>
            <a:b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Are You Ready</a:t>
            </a:r>
            <a:b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for </a:t>
            </a:r>
            <a:b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ACA Reporting??</a:t>
            </a:r>
            <a:endParaRPr lang="en-US" sz="4400" b="1" dirty="0" smtClean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BBFDE6-64C7-4674-8033-48A841A3F71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33400" y="685800"/>
            <a:ext cx="8331200" cy="6172200"/>
          </a:xfrm>
          <a:prstGeom prst="rect">
            <a:avLst/>
          </a:prstGeom>
          <a:noFill/>
          <a:ln w="60325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1127"/>
          <p:cNvSpPr txBox="1">
            <a:spLocks noChangeArrowheads="1"/>
          </p:cNvSpPr>
          <p:nvPr/>
        </p:nvSpPr>
        <p:spPr bwMode="auto">
          <a:xfrm>
            <a:off x="1219200" y="5181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>
              <a:latin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886200"/>
            <a:ext cx="6096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 smtClean="0">
              <a:latin typeface="Book Antiqua" pitchFamily="18" charset="0"/>
            </a:endParaRPr>
          </a:p>
          <a:p>
            <a:pPr algn="ctr"/>
            <a:r>
              <a:rPr lang="en-US" sz="2000" b="1" dirty="0" smtClean="0">
                <a:latin typeface="Book Antiqua" pitchFamily="18" charset="0"/>
              </a:rPr>
              <a:t>Presentation to </a:t>
            </a:r>
            <a:r>
              <a:rPr lang="en-US" sz="2000" b="1" dirty="0" err="1" smtClean="0">
                <a:latin typeface="Book Antiqua" pitchFamily="18" charset="0"/>
              </a:rPr>
              <a:t>MLG</a:t>
            </a:r>
            <a:r>
              <a:rPr lang="en-US" sz="2800" b="1" dirty="0" err="1" smtClean="0">
                <a:latin typeface="Book Antiqua" pitchFamily="18" charset="0"/>
              </a:rPr>
              <a:t>HR</a:t>
            </a:r>
            <a:r>
              <a:rPr lang="en-US" sz="2000" b="1" dirty="0" err="1" smtClean="0">
                <a:latin typeface="Book Antiqua" pitchFamily="18" charset="0"/>
              </a:rPr>
              <a:t>A</a:t>
            </a:r>
            <a:endParaRPr lang="en-US" sz="2000" b="1" dirty="0" smtClean="0">
              <a:latin typeface="Book Antiqua" pitchFamily="18" charset="0"/>
            </a:endParaRPr>
          </a:p>
          <a:p>
            <a:pPr algn="ctr"/>
            <a:r>
              <a:rPr lang="en-US" sz="2000" b="1" dirty="0" smtClean="0">
                <a:latin typeface="Book Antiqua" pitchFamily="18" charset="0"/>
              </a:rPr>
              <a:t>June 16, </a:t>
            </a:r>
            <a:r>
              <a:rPr lang="en-US" sz="2000" b="1" dirty="0" smtClean="0">
                <a:latin typeface="Book Antiqua" pitchFamily="18" charset="0"/>
              </a:rPr>
              <a:t>2015</a:t>
            </a:r>
          </a:p>
          <a:p>
            <a:pPr algn="ctr"/>
            <a:endParaRPr lang="en-US" sz="1600" b="1" dirty="0" smtClean="0">
              <a:latin typeface="Book Antiqua" pitchFamily="18" charset="0"/>
            </a:endParaRPr>
          </a:p>
          <a:p>
            <a:pPr algn="ctr"/>
            <a:endParaRPr lang="en-US" sz="1600" b="1" dirty="0" smtClean="0">
              <a:latin typeface="Book Antiqua" pitchFamily="18" charset="0"/>
            </a:endParaRPr>
          </a:p>
          <a:p>
            <a:pPr algn="ctr"/>
            <a:r>
              <a:rPr lang="en-US" sz="1400" b="1" dirty="0" smtClean="0">
                <a:latin typeface="Book Antiqua" pitchFamily="18" charset="0"/>
              </a:rPr>
              <a:t>Maine Municipal Employees Health Trust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b="1" dirty="0" smtClean="0">
                <a:latin typeface="Book Antiqua" pitchFamily="18" charset="0"/>
              </a:rPr>
              <a:t>1-800-852-8300</a:t>
            </a:r>
            <a:endParaRPr lang="en-US" sz="1400" b="1" u="sng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b="1" u="sng" dirty="0" smtClean="0">
                <a:latin typeface="Book Antiqua" pitchFamily="18" charset="0"/>
              </a:rPr>
              <a:t>www.mmeht.org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400" b="1" i="1" dirty="0" smtClean="0">
                <a:latin typeface="Book Antiqua" pitchFamily="18" charset="0"/>
              </a:rPr>
              <a:t>The Difference Is Trust</a:t>
            </a:r>
          </a:p>
          <a:p>
            <a:pPr algn="ctr" eaLnBrk="1" hangingPunct="1"/>
            <a:endParaRPr lang="en-US" sz="1600" b="1" dirty="0" smtClean="0">
              <a:latin typeface="Book Antiqua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1600" b="1" i="1" dirty="0" smtClean="0">
              <a:latin typeface="Book Antiqua" pitchFamily="18" charset="0"/>
            </a:endParaRPr>
          </a:p>
        </p:txBody>
      </p:sp>
      <p:pic>
        <p:nvPicPr>
          <p:cNvPr id="11" name="Picture 1129" descr="ht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257800"/>
            <a:ext cx="902908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The “Short Coverage Gap” Exemption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724400"/>
          </a:xfrm>
        </p:spPr>
        <p:txBody>
          <a:bodyPr>
            <a:normAutofit/>
          </a:bodyPr>
          <a:lstStyle/>
          <a:p>
            <a:pPr marL="0" lvl="1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dirty="0" smtClean="0">
                <a:latin typeface="Book Antiqua" pitchFamily="18" charset="0"/>
              </a:rPr>
              <a:t>Exemptions may be also available if there is a “Short Coverage Gap” 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One gap in coverage per year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Gap must be less than three consecutive months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If gap is three months or more – no exemption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If more than one short gap in a year – exemption only for the first gap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Individual is treated as having coverage for any month in which he has coverage for at least one day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>
                <a:latin typeface="Book Antiqua" pitchFamily="18" charset="0"/>
              </a:rPr>
              <a:t>Suppose someone is without coverage from April 5 to July 25?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800" dirty="0" smtClean="0">
                <a:latin typeface="Book Antiqua" pitchFamily="18" charset="0"/>
              </a:rPr>
              <a:t>Sometimes three months looks more like four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8965 – Coverage Exemptions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315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Coverage Exemptions - Codes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144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No Coverage and No Exemptions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382000" cy="5410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Book Antiqua" pitchFamily="18" charset="0"/>
              </a:rPr>
              <a:t>What is the annual penalty for not having coverage?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2014: Greater of $95 per adult and $47.50 per child (up to $285 per family), or 1% of family income *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Maximum (based on 1% of income) - $2,448 for individual, up to $12,240 for family of 5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2015: Greater of $325 per adult and $162.50 per child (up to $975 per family), or 2% of family income *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2016: Greater of $695 per adult and $347.50 per child (up to $2,085 per family), or 2.5% of family income *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After 2016 – will be indexed, based on Cost of Living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Penalty will be pro-rated if covered for part of the year</a:t>
            </a:r>
          </a:p>
          <a:p>
            <a:pPr lvl="1"/>
            <a:endParaRPr lang="en-US" sz="1500" dirty="0" smtClean="0">
              <a:latin typeface="Book Antiqua" pitchFamily="18" charset="0"/>
            </a:endParaRPr>
          </a:p>
          <a:p>
            <a:pPr lvl="1">
              <a:buNone/>
            </a:pPr>
            <a:r>
              <a:rPr lang="en-US" sz="1500" dirty="0" smtClean="0">
                <a:latin typeface="Book Antiqua" pitchFamily="18" charset="0"/>
              </a:rPr>
              <a:t>*    “Income” = Total household income in excess of the applicable filing threshold (i.e., the threshold for having to file an annual tax return).  For 2014, the filing threshold is $10,150  for a single person under age 65 with no dependents, and $20,300 for a married couple filing jointly. Neither the filing thresholds nor the penalty caps have been determined yet for 2015 and 2016.</a:t>
            </a:r>
          </a:p>
          <a:p>
            <a:pPr lvl="1"/>
            <a:endParaRPr lang="en-US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Individual Tax Returns - Resources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8001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2014 Form 1040 and Instructions:</a:t>
            </a:r>
          </a:p>
          <a:p>
            <a:r>
              <a:rPr lang="en-US" b="1" u="sng" dirty="0" smtClean="0"/>
              <a:t>http://www.irs.gov/pub/irs-pdf/f1040.pdf</a:t>
            </a:r>
          </a:p>
          <a:p>
            <a:r>
              <a:rPr lang="en-US" b="1" u="sng" dirty="0" smtClean="0"/>
              <a:t>http://www.irs.gov/pub/irs-pdf/i1040gi.pdf</a:t>
            </a:r>
          </a:p>
          <a:p>
            <a:endParaRPr lang="en-US" b="1" u="sng" dirty="0" smtClean="0"/>
          </a:p>
          <a:p>
            <a:pPr>
              <a:buNone/>
            </a:pPr>
            <a:r>
              <a:rPr lang="en-US" dirty="0" smtClean="0"/>
              <a:t>Form 8965 (Health Coverage Exemptions) and Instructions:</a:t>
            </a:r>
          </a:p>
          <a:p>
            <a:r>
              <a:rPr lang="en-US" b="1" u="sng" dirty="0" smtClean="0"/>
              <a:t>http://www.irs.gov/pub/irs-pdf/f8965.pdf</a:t>
            </a:r>
          </a:p>
          <a:p>
            <a:r>
              <a:rPr lang="en-US" b="1" u="sng" dirty="0" smtClean="0"/>
              <a:t>http://www.irs.gov/pub/irs-pdf/i8965.pdf</a:t>
            </a:r>
            <a:endParaRPr lang="en-US" b="1" u="sng" dirty="0"/>
          </a:p>
          <a:p>
            <a:pPr>
              <a:buNone/>
            </a:pPr>
            <a:endParaRPr lang="en-US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0C58-B4EF-4402-BBA4-D8F71B39E2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4994" name="Picture 2" descr="http://launch.learnthat.com/files/2000/03/tax-preparation-beginne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8011521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28600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Coming Soon – 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Reporting Requirements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For Insurers and Large Employers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Insurer / Plan Sponsor Reporting on Minimum Essential  Coverage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Book Antiqua" pitchFamily="18" charset="0"/>
              </a:rPr>
              <a:t>Section 6055 of the Internal Revenue Code </a:t>
            </a:r>
          </a:p>
          <a:p>
            <a:r>
              <a:rPr lang="en-US" sz="2800" dirty="0" smtClean="0">
                <a:latin typeface="Book Antiqua" pitchFamily="18" charset="0"/>
              </a:rPr>
              <a:t>Responsibility of insurer or plan sponsor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Responsibility of health insurance carrier for fully-insured plans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Plan sponsor responsible for reporting if self-insured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MMEHT is self-insured plan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Health Trust is plan sponsor for MMEHT plan</a:t>
            </a:r>
          </a:p>
          <a:p>
            <a:r>
              <a:rPr lang="en-US" sz="2800" dirty="0" smtClean="0">
                <a:latin typeface="Book Antiqua" pitchFamily="18" charset="0"/>
              </a:rPr>
              <a:t>Provides individuals and IRS with information re: Minimum Essential Coverage (</a:t>
            </a:r>
            <a:r>
              <a:rPr lang="en-US" sz="2800" dirty="0" err="1" smtClean="0">
                <a:latin typeface="Book Antiqua" pitchFamily="18" charset="0"/>
              </a:rPr>
              <a:t>MEC</a:t>
            </a:r>
            <a:r>
              <a:rPr lang="en-US" sz="2800" dirty="0" smtClean="0">
                <a:latin typeface="Book Antiqua" pitchFamily="18" charset="0"/>
              </a:rPr>
              <a:t>)</a:t>
            </a:r>
          </a:p>
          <a:p>
            <a:r>
              <a:rPr lang="en-US" sz="2800" dirty="0" smtClean="0">
                <a:latin typeface="Book Antiqua" pitchFamily="18" charset="0"/>
              </a:rPr>
              <a:t>Lets individuals know whether they satisfied the individual mandate for preceding calendar year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pPr lvl="1"/>
            <a:r>
              <a:rPr lang="en-US" sz="2200" dirty="0" smtClean="0">
                <a:latin typeface="Book Antiqua" pitchFamily="18" charset="0"/>
              </a:rPr>
              <a:t>Section 6055 reporting is Health Trust responsibility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1095-B Instructions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304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Form 1095-B (Insurer / Plan Sponsor)</a:t>
            </a:r>
            <a:endParaRPr lang="en-US" sz="36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MEC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Reporting  - Form 1095-B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Name, address, and </a:t>
            </a:r>
            <a:r>
              <a:rPr lang="en-US" sz="2400" dirty="0" err="1" smtClean="0">
                <a:latin typeface="Book Antiqua" pitchFamily="18" charset="0"/>
              </a:rPr>
              <a:t>SSN</a:t>
            </a:r>
            <a:r>
              <a:rPr lang="en-US" sz="2400" dirty="0" smtClean="0">
                <a:latin typeface="Book Antiqua" pitchFamily="18" charset="0"/>
              </a:rPr>
              <a:t> for Policy Holder (employee)</a:t>
            </a:r>
          </a:p>
          <a:p>
            <a:pPr lvl="2"/>
            <a:r>
              <a:rPr lang="en-US" sz="2000" dirty="0" smtClean="0">
                <a:latin typeface="Book Antiqua" pitchFamily="18" charset="0"/>
              </a:rPr>
              <a:t>Use DOB if </a:t>
            </a:r>
            <a:r>
              <a:rPr lang="en-US" sz="2000" dirty="0" err="1" smtClean="0">
                <a:latin typeface="Book Antiqua" pitchFamily="18" charset="0"/>
              </a:rPr>
              <a:t>SSN</a:t>
            </a:r>
            <a:r>
              <a:rPr lang="en-US" sz="2000" dirty="0" smtClean="0">
                <a:latin typeface="Book Antiqua" pitchFamily="18" charset="0"/>
              </a:rPr>
              <a:t> not available</a:t>
            </a:r>
          </a:p>
          <a:p>
            <a:pPr lvl="2"/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may be truncated (5 asterisks, last 4 numbers)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May not truncate </a:t>
            </a:r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on forms filed with IRS</a:t>
            </a: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pPr lvl="1"/>
            <a:r>
              <a:rPr lang="en-US" dirty="0" smtClean="0">
                <a:latin typeface="Book Antiqua" pitchFamily="18" charset="0"/>
              </a:rPr>
              <a:t>Separate Form 1095-B provided to each Policy Holder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MEC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Reporting  - Form 1095-B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Name, address, and </a:t>
            </a:r>
            <a:r>
              <a:rPr lang="en-US" dirty="0" err="1" smtClean="0">
                <a:latin typeface="Book Antiqua" pitchFamily="18" charset="0"/>
              </a:rPr>
              <a:t>EIN</a:t>
            </a:r>
            <a:r>
              <a:rPr lang="en-US" dirty="0" smtClean="0">
                <a:latin typeface="Book Antiqua" pitchFamily="18" charset="0"/>
              </a:rPr>
              <a:t> of Employer</a:t>
            </a: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Name, address, phone number, and </a:t>
            </a:r>
            <a:r>
              <a:rPr lang="en-US" dirty="0" err="1" smtClean="0">
                <a:latin typeface="Book Antiqua" pitchFamily="18" charset="0"/>
              </a:rPr>
              <a:t>EIN</a:t>
            </a:r>
            <a:r>
              <a:rPr lang="en-US" dirty="0" smtClean="0">
                <a:latin typeface="Book Antiqua" pitchFamily="18" charset="0"/>
              </a:rPr>
              <a:t> of Insurer or other Coverage Provider</a:t>
            </a:r>
          </a:p>
          <a:p>
            <a:pPr lvl="2"/>
            <a:r>
              <a:rPr lang="en-US" dirty="0" err="1" smtClean="0">
                <a:latin typeface="Book Antiqua" pitchFamily="18" charset="0"/>
              </a:rPr>
              <a:t>EIN</a:t>
            </a:r>
            <a:r>
              <a:rPr lang="en-US" dirty="0" smtClean="0">
                <a:latin typeface="Book Antiqua" pitchFamily="18" charset="0"/>
              </a:rPr>
              <a:t> may be truncated (5 asterisks, last 4 numbers)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May not truncate </a:t>
            </a:r>
            <a:r>
              <a:rPr lang="en-US" dirty="0" err="1" smtClean="0">
                <a:latin typeface="Book Antiqua" pitchFamily="18" charset="0"/>
              </a:rPr>
              <a:t>EIN</a:t>
            </a:r>
            <a:r>
              <a:rPr lang="en-US" dirty="0" smtClean="0">
                <a:latin typeface="Book Antiqua" pitchFamily="18" charset="0"/>
              </a:rPr>
              <a:t> on forms filed with IRS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latin typeface="Book Antiqua" pitchFamily="18" charset="0"/>
              </a:rPr>
              <a:t>Separate Form 1095-B provided to each Policy Holder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762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Today’s Agenda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924800" cy="4267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ook Antiqua" pitchFamily="18" charset="0"/>
              </a:rPr>
              <a:t>The Individual Mandate</a:t>
            </a:r>
          </a:p>
          <a:p>
            <a:r>
              <a:rPr lang="en-US" sz="4000" dirty="0" smtClean="0">
                <a:latin typeface="Book Antiqua" pitchFamily="18" charset="0"/>
              </a:rPr>
              <a:t>Reporting Requirements</a:t>
            </a:r>
          </a:p>
          <a:p>
            <a:r>
              <a:rPr lang="en-US" sz="4000" dirty="0" smtClean="0">
                <a:latin typeface="Book Antiqua" pitchFamily="18" charset="0"/>
              </a:rPr>
              <a:t>The Cadillac Tax</a:t>
            </a: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MEC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Reporting  - Form 1095-B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IV: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Who was enrolled and when (by month)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Identifying info (name and </a:t>
            </a:r>
            <a:r>
              <a:rPr lang="en-US" sz="2400" dirty="0" err="1" smtClean="0">
                <a:latin typeface="Book Antiqua" pitchFamily="18" charset="0"/>
              </a:rPr>
              <a:t>SSN</a:t>
            </a:r>
            <a:r>
              <a:rPr lang="en-US" sz="2400" dirty="0" smtClean="0">
                <a:latin typeface="Book Antiqua" pitchFamily="18" charset="0"/>
              </a:rPr>
              <a:t> or TIN) for each covered individual – employee and dependents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Use DOB if </a:t>
            </a:r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not available</a:t>
            </a: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pPr lvl="1"/>
            <a:r>
              <a:rPr lang="en-US" dirty="0" smtClean="0">
                <a:latin typeface="Book Antiqua" pitchFamily="18" charset="0"/>
              </a:rPr>
              <a:t>Separate Form 1095-B provided to each Policy Holder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pPr lvl="1"/>
            <a:r>
              <a:rPr lang="en-US" sz="2400" dirty="0" smtClean="0">
                <a:latin typeface="Book Antiqua" pitchFamily="18" charset="0"/>
              </a:rPr>
              <a:t>Form 1094-B (Transmittal) sent to IRS with all completed Forms 1095-B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1094-B (Transmittal to IRS)</a:t>
            </a:r>
            <a:b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Form 1094-B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Transmittal to IRS</a:t>
            </a:r>
          </a:p>
          <a:p>
            <a:r>
              <a:rPr lang="en-US" sz="2800" dirty="0" smtClean="0">
                <a:latin typeface="Book Antiqua" pitchFamily="18" charset="0"/>
              </a:rPr>
              <a:t>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Name, address, contact name and telephone number, and </a:t>
            </a:r>
            <a:r>
              <a:rPr lang="en-US" sz="2400" dirty="0" err="1" smtClean="0">
                <a:latin typeface="Book Antiqua" pitchFamily="18" charset="0"/>
              </a:rPr>
              <a:t>EIN</a:t>
            </a:r>
            <a:r>
              <a:rPr lang="en-US" sz="2400" dirty="0" smtClean="0">
                <a:latin typeface="Book Antiqua" pitchFamily="18" charset="0"/>
              </a:rPr>
              <a:t> for Insurer / Plan Sponsor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Total number of Forms 1095-B submitted with transmittal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pPr lvl="1"/>
            <a:r>
              <a:rPr lang="en-US" sz="2400" dirty="0" smtClean="0">
                <a:latin typeface="Book Antiqua" pitchFamily="18" charset="0"/>
              </a:rPr>
              <a:t>Form 1094-B (Transmittal) sent to IRS with all completed Forms 1095-B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2688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Forms 1094-B and 1095-B Instructions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286000"/>
            <a:ext cx="13716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itchFamily="18" charset="0"/>
              </a:rPr>
              <a:t>Every provider of </a:t>
            </a:r>
            <a:r>
              <a:rPr lang="en-US" sz="1400" dirty="0" err="1" smtClean="0">
                <a:latin typeface="Book Antiqua" pitchFamily="18" charset="0"/>
              </a:rPr>
              <a:t>MEC</a:t>
            </a:r>
            <a:r>
              <a:rPr lang="en-US" sz="1400" dirty="0" smtClean="0">
                <a:latin typeface="Book Antiqua" pitchFamily="18" charset="0"/>
              </a:rPr>
              <a:t> must provide an information return (1095-B) to each policyholder.  Copies of the Forms 1095-B must be submitted with a transmittal form (1094-B) to the IRS.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038600"/>
            <a:ext cx="14478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itchFamily="18" charset="0"/>
              </a:rPr>
              <a:t>Plan sponsors are responsible for reporting self-insured coverage.</a:t>
            </a:r>
            <a:endParaRPr lang="en-US" sz="1400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1295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ook Antiqua" pitchFamily="18" charset="0"/>
              </a:rPr>
              <a:t>4 pages of instructions</a:t>
            </a:r>
            <a:endParaRPr lang="en-US" sz="1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MEC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Reporting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458200" cy="5867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 smtClean="0">
                <a:latin typeface="Book Antiqua" pitchFamily="18" charset="0"/>
              </a:rPr>
              <a:t>Mandatory reporting begins in 2016 for 2015 plan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Voluntary reporting for 2014 plan year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Health Trust did not report for 2014</a:t>
            </a:r>
          </a:p>
          <a:p>
            <a:pPr>
              <a:lnSpc>
                <a:spcPct val="110000"/>
              </a:lnSpc>
            </a:pPr>
            <a:r>
              <a:rPr lang="en-US" sz="2600" dirty="0" smtClean="0">
                <a:latin typeface="Book Antiqua" pitchFamily="18" charset="0"/>
              </a:rPr>
              <a:t>Statements must be provided to covered individuals by January 31 of the following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1/31/2016 for 2015 plan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Statements must be furnished on paper by mail, unless affirmative consent by recipient to receive in electronic format</a:t>
            </a:r>
          </a:p>
          <a:p>
            <a:pPr>
              <a:lnSpc>
                <a:spcPct val="110000"/>
              </a:lnSpc>
            </a:pPr>
            <a:r>
              <a:rPr lang="en-US" sz="2600" dirty="0" smtClean="0">
                <a:latin typeface="Book Antiqua" pitchFamily="18" charset="0"/>
              </a:rPr>
              <a:t>Electronic returns must be provided to the IRS by March 31 of the following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3/31/2016 for 2015 plan year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2/28/2016 for 2015 plan year, if paper filing</a:t>
            </a:r>
            <a:endParaRPr lang="en-US" sz="22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Book Antiqua" pitchFamily="18" charset="0"/>
              </a:rPr>
              <a:t>MEC</a:t>
            </a: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 Reporting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ook Antiqua" pitchFamily="18" charset="0"/>
              </a:rPr>
              <a:t>MEC</a:t>
            </a:r>
            <a:r>
              <a:rPr lang="en-US" sz="2800" dirty="0" smtClean="0">
                <a:latin typeface="Book Antiqua" pitchFamily="18" charset="0"/>
              </a:rPr>
              <a:t> reporting to be done on Form 1095-B (to Policy Holders) and 1094-B (Transmittal to IRS, with copies of all Forms 1095-B)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Final 2014 forms and instructions may be viewed on IRS website at: 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http://www.irs.gov/pub/irs-pdf/f1095b.pdf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http://www.irs.gov/pub/irs-pdf/f1094b.pdf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http://www.irs.gov/pub/irs-pdf/i109495b.pdf</a:t>
            </a:r>
            <a:endParaRPr lang="en-US" sz="2400" u="sng" dirty="0" smtClean="0">
              <a:latin typeface="Book Antiqua" pitchFamily="18" charset="0"/>
            </a:endParaRPr>
          </a:p>
          <a:p>
            <a:pPr lvl="1"/>
            <a:endParaRPr lang="en-US" sz="2000" dirty="0" smtClean="0">
              <a:latin typeface="Book Antiqua" pitchFamily="18" charset="0"/>
            </a:endParaRPr>
          </a:p>
          <a:p>
            <a:pPr lvl="1"/>
            <a:r>
              <a:rPr lang="en-US" sz="2200" dirty="0" smtClean="0">
                <a:latin typeface="Book Antiqua" pitchFamily="18" charset="0"/>
              </a:rPr>
              <a:t>There may be changes for 2015 …… more to come.</a:t>
            </a:r>
          </a:p>
          <a:p>
            <a:pPr lvl="1"/>
            <a:endParaRPr lang="en-US" sz="2200" dirty="0" smtClean="0">
              <a:latin typeface="Book Antiqua" pitchFamily="18" charset="0"/>
            </a:endParaRP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IRS Estimates – Just for Fun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From the IRS Instructions for Forms 1094-B and 1095-B: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pPr lvl="1"/>
            <a:endParaRPr lang="en-US" sz="2200" dirty="0" smtClean="0">
              <a:latin typeface="Book Antiqua" pitchFamily="18" charset="0"/>
            </a:endParaRP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543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0C58-B4EF-4402-BBA4-D8F71B39E2A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88066" name="Picture 2" descr="http://www.calbrokermag.com/wp-content/uploads/2014/12/BePrepared-300x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30452"/>
            <a:ext cx="8001000" cy="528066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Large Employer Reporting </a:t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on Coverage / Affordability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Large Employer Reporting </a:t>
            </a:r>
            <a:b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on Coverage / Affordability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305800" cy="5867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9600" dirty="0" smtClean="0">
                <a:latin typeface="Book Antiqua" pitchFamily="18" charset="0"/>
              </a:rPr>
              <a:t>Section 6056 of the Internal Revenue Code</a:t>
            </a:r>
          </a:p>
          <a:p>
            <a:pPr lvl="1">
              <a:lnSpc>
                <a:spcPct val="120000"/>
              </a:lnSpc>
            </a:pPr>
            <a:r>
              <a:rPr lang="en-US" sz="9400" dirty="0" smtClean="0">
                <a:latin typeface="Book Antiqua" pitchFamily="18" charset="0"/>
              </a:rPr>
              <a:t>Employer Responsibility/Individual Subsidy Eligibility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Book Antiqua" pitchFamily="18" charset="0"/>
              </a:rPr>
              <a:t>Employer responsibility </a:t>
            </a:r>
          </a:p>
          <a:p>
            <a:pPr lvl="1"/>
            <a:r>
              <a:rPr lang="en-US" sz="8000" dirty="0" smtClean="0">
                <a:latin typeface="Book Antiqua" pitchFamily="18" charset="0"/>
              </a:rPr>
              <a:t>Applicable Large Employers </a:t>
            </a:r>
          </a:p>
          <a:p>
            <a:pPr lvl="1"/>
            <a:r>
              <a:rPr lang="en-US" sz="8000" dirty="0" smtClean="0">
                <a:latin typeface="Book Antiqua" pitchFamily="18" charset="0"/>
              </a:rPr>
              <a:t>50+ full-time/full-time equivalent  employees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Book Antiqua" pitchFamily="18" charset="0"/>
              </a:rPr>
              <a:t>Provides individuals and IRS with information regarding: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latin typeface="Book Antiqua" pitchFamily="18" charset="0"/>
              </a:rPr>
              <a:t>Months during which each full-time employee was covered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latin typeface="Book Antiqua" pitchFamily="18" charset="0"/>
              </a:rPr>
              <a:t>Affordability of health plans offered</a:t>
            </a:r>
          </a:p>
          <a:p>
            <a:pPr>
              <a:lnSpc>
                <a:spcPct val="120000"/>
              </a:lnSpc>
            </a:pPr>
            <a:r>
              <a:rPr lang="en-US" sz="9600" dirty="0" smtClean="0">
                <a:latin typeface="Book Antiqua" pitchFamily="18" charset="0"/>
              </a:rPr>
              <a:t>Information will be used to determine: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latin typeface="Book Antiqua" pitchFamily="18" charset="0"/>
              </a:rPr>
              <a:t>Whether individual is eligible for a subsidy through the health insurance marketplace</a:t>
            </a:r>
          </a:p>
          <a:p>
            <a:pPr lvl="1">
              <a:lnSpc>
                <a:spcPct val="120000"/>
              </a:lnSpc>
            </a:pPr>
            <a:r>
              <a:rPr lang="en-US" sz="8000" dirty="0" smtClean="0">
                <a:latin typeface="Book Antiqua" pitchFamily="18" charset="0"/>
              </a:rPr>
              <a:t>Whether large employer is subject to penalty under Employer Shared Responsibility provision of the ACA</a:t>
            </a:r>
          </a:p>
          <a:p>
            <a:endParaRPr lang="en-US" sz="26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1"/>
            <a:r>
              <a:rPr lang="en-US" sz="6400" dirty="0" smtClean="0">
                <a:latin typeface="Book Antiqua" pitchFamily="18" charset="0"/>
              </a:rPr>
              <a:t>Section 6056 reporting is employer responsibility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52688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1095-C (Large Employer)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F0C58-B4EF-4402-BBA4-D8F71B39E2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 descr="http://goingon80.files.wordpress.com/2011/01/tax-prep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4953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382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The Individual Mandate</a:t>
            </a:r>
            <a:b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and the 2014 Tax Return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1095-C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Employee’s name, address, and </a:t>
            </a:r>
            <a:r>
              <a:rPr lang="en-US" dirty="0" err="1" smtClean="0">
                <a:latin typeface="Book Antiqua" pitchFamily="18" charset="0"/>
              </a:rPr>
              <a:t>SSN</a:t>
            </a:r>
            <a:endParaRPr lang="en-US" dirty="0" smtClean="0">
              <a:latin typeface="Book Antiqua" pitchFamily="18" charset="0"/>
            </a:endParaRPr>
          </a:p>
          <a:p>
            <a:pPr lvl="2"/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may be truncated (5 asterisks, last 4 numbers)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May not truncate </a:t>
            </a:r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on forms filed with IRS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Employer’s name, address, phone number and </a:t>
            </a:r>
            <a:r>
              <a:rPr lang="en-US" dirty="0" err="1" smtClean="0">
                <a:latin typeface="Book Antiqua" pitchFamily="18" charset="0"/>
              </a:rPr>
              <a:t>EIN</a:t>
            </a:r>
            <a:endParaRPr lang="en-US" dirty="0" smtClean="0">
              <a:latin typeface="Book Antiqua" pitchFamily="18" charset="0"/>
            </a:endParaRPr>
          </a:p>
          <a:p>
            <a:pPr lvl="2"/>
            <a:r>
              <a:rPr lang="en-US" dirty="0" smtClean="0">
                <a:latin typeface="Book Antiqua" pitchFamily="18" charset="0"/>
              </a:rPr>
              <a:t>May not truncate </a:t>
            </a:r>
            <a:r>
              <a:rPr lang="en-US" dirty="0" err="1" smtClean="0">
                <a:latin typeface="Book Antiqua" pitchFamily="18" charset="0"/>
              </a:rPr>
              <a:t>EIN</a:t>
            </a:r>
            <a:r>
              <a:rPr lang="en-US" dirty="0" smtClean="0">
                <a:latin typeface="Book Antiqua" pitchFamily="18" charset="0"/>
              </a:rPr>
              <a:t> on forms filed with IRS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endParaRPr lang="en-US" sz="2800" dirty="0" smtClean="0">
              <a:latin typeface="Book Antiqua" pitchFamily="18" charset="0"/>
            </a:endParaRP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800" dirty="0" smtClean="0">
                <a:latin typeface="Book Antiqua" pitchFamily="18" charset="0"/>
              </a:rPr>
              <a:t>Separate Form 1095-C provided to each Full-Time Employee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pPr lvl="2"/>
            <a:endParaRPr lang="en-US" dirty="0" smtClean="0">
              <a:latin typeface="Book Antiqua" pitchFamily="18" charset="0"/>
            </a:endParaRPr>
          </a:p>
          <a:p>
            <a:pPr lvl="2"/>
            <a:endParaRPr lang="en-US" dirty="0" smtClean="0">
              <a:latin typeface="Book Antiqua" pitchFamily="18" charset="0"/>
            </a:endParaRPr>
          </a:p>
          <a:p>
            <a:pPr lvl="2"/>
            <a:endParaRPr lang="en-US" dirty="0" smtClean="0">
              <a:latin typeface="Book Antiqua" pitchFamily="18" charset="0"/>
            </a:endParaRP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1095-C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Month-by-month information regarding:</a:t>
            </a:r>
          </a:p>
          <a:p>
            <a:pPr lvl="2"/>
            <a:r>
              <a:rPr lang="en-US" sz="2400" dirty="0" smtClean="0">
                <a:latin typeface="Book Antiqua" pitchFamily="18" charset="0"/>
              </a:rPr>
              <a:t>Offer of Coverage </a:t>
            </a:r>
          </a:p>
          <a:p>
            <a:pPr lvl="3"/>
            <a:r>
              <a:rPr lang="en-US" dirty="0" smtClean="0">
                <a:latin typeface="Book Antiqua" pitchFamily="18" charset="0"/>
              </a:rPr>
              <a:t>See slide 33 - Code Series 1 for Line 14</a:t>
            </a:r>
          </a:p>
          <a:p>
            <a:pPr lvl="2"/>
            <a:r>
              <a:rPr lang="en-US" sz="2400" dirty="0" smtClean="0">
                <a:latin typeface="Book Antiqua" pitchFamily="18" charset="0"/>
              </a:rPr>
              <a:t>Employee Contribution </a:t>
            </a:r>
          </a:p>
          <a:p>
            <a:pPr lvl="3"/>
            <a:r>
              <a:rPr lang="en-US" dirty="0" smtClean="0">
                <a:latin typeface="Book Antiqua" pitchFamily="18" charset="0"/>
              </a:rPr>
              <a:t>Only if entered Code </a:t>
            </a:r>
            <a:r>
              <a:rPr lang="en-US" dirty="0" err="1" smtClean="0">
                <a:latin typeface="Book Antiqua" pitchFamily="18" charset="0"/>
              </a:rPr>
              <a:t>1B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1C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dirty="0" err="1" smtClean="0">
                <a:latin typeface="Book Antiqua" pitchFamily="18" charset="0"/>
              </a:rPr>
              <a:t>1D</a:t>
            </a:r>
            <a:r>
              <a:rPr lang="en-US" dirty="0" smtClean="0">
                <a:latin typeface="Book Antiqua" pitchFamily="18" charset="0"/>
              </a:rPr>
              <a:t>, or </a:t>
            </a:r>
            <a:r>
              <a:rPr lang="en-US" dirty="0" err="1" smtClean="0">
                <a:latin typeface="Book Antiqua" pitchFamily="18" charset="0"/>
              </a:rPr>
              <a:t>1E</a:t>
            </a:r>
            <a:r>
              <a:rPr lang="en-US" dirty="0" smtClean="0">
                <a:latin typeface="Book Antiqua" pitchFamily="18" charset="0"/>
              </a:rPr>
              <a:t> in Line 14</a:t>
            </a:r>
          </a:p>
          <a:p>
            <a:pPr lvl="2"/>
            <a:r>
              <a:rPr lang="en-US" sz="2400" dirty="0" smtClean="0">
                <a:latin typeface="Book Antiqua" pitchFamily="18" charset="0"/>
              </a:rPr>
              <a:t>Safe Harbor </a:t>
            </a:r>
          </a:p>
          <a:p>
            <a:pPr lvl="3"/>
            <a:r>
              <a:rPr lang="en-US" dirty="0" smtClean="0">
                <a:latin typeface="Book Antiqua" pitchFamily="18" charset="0"/>
              </a:rPr>
              <a:t>See </a:t>
            </a:r>
            <a:r>
              <a:rPr lang="en-US" smtClean="0">
                <a:latin typeface="Book Antiqua" pitchFamily="18" charset="0"/>
              </a:rPr>
              <a:t>slide 34 </a:t>
            </a:r>
            <a:r>
              <a:rPr lang="en-US" dirty="0" smtClean="0">
                <a:latin typeface="Book Antiqua" pitchFamily="18" charset="0"/>
              </a:rPr>
              <a:t>- Code Series 2 for Line 16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1095-C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III:</a:t>
            </a:r>
          </a:p>
          <a:p>
            <a:r>
              <a:rPr lang="en-US" sz="2800" dirty="0" smtClean="0">
                <a:latin typeface="Book Antiqua" pitchFamily="18" charset="0"/>
              </a:rPr>
              <a:t>For self-insured large employers only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Who was enrolled and when (by month)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Identifying info (name and </a:t>
            </a:r>
            <a:r>
              <a:rPr lang="en-US" dirty="0" err="1" smtClean="0">
                <a:latin typeface="Book Antiqua" pitchFamily="18" charset="0"/>
              </a:rPr>
              <a:t>SSN</a:t>
            </a:r>
            <a:r>
              <a:rPr lang="en-US" dirty="0" smtClean="0">
                <a:latin typeface="Book Antiqua" pitchFamily="18" charset="0"/>
              </a:rPr>
              <a:t> or TIN) for each covered individual – employee and dependents</a:t>
            </a: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0" lvl="1" indent="0" algn="ctr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b="1" u="sng" dirty="0" smtClean="0">
                <a:latin typeface="Book Antiqua" pitchFamily="18" charset="0"/>
              </a:rPr>
              <a:t>Part III does not need to be completed by MMEHT member groups</a:t>
            </a: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1095-C, Line 14 -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057400"/>
            <a:ext cx="41719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590800"/>
            <a:ext cx="2133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Book Antiqua" pitchFamily="18" charset="0"/>
              </a:rPr>
              <a:t>ALEs</a:t>
            </a:r>
            <a:r>
              <a:rPr lang="en-US" sz="1400" dirty="0" smtClean="0">
                <a:latin typeface="Book Antiqua" pitchFamily="18" charset="0"/>
              </a:rPr>
              <a:t> will need to complete this information for each full—time employee (30+ hours/week).</a:t>
            </a:r>
            <a:endParaRPr lang="en-US" sz="1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1095-C, Line 16 - Codes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4010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42576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990601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E5919-2DDB-4DBC-B462-6E3CE47246C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87042" name="Picture 2" descr="http://vecto.rs/1024/vector-of-a-cartoon-cursing-woman-trying-to-prepare-her-taxes-coloring-page-outline-by-ron-leishman-14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00288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1094-C (Transmittal to IRS) – </a:t>
            </a:r>
            <a:r>
              <a:rPr lang="en-US" b="1" dirty="0" err="1" smtClean="0">
                <a:solidFill>
                  <a:schemeClr val="tx1"/>
                </a:solidFill>
                <a:latin typeface="Book Antiqua" pitchFamily="18" charset="0"/>
              </a:rPr>
              <a:t>p.1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Name, address, contact name and telephone number, and </a:t>
            </a:r>
            <a:r>
              <a:rPr lang="en-US" sz="2400" dirty="0" err="1" smtClean="0">
                <a:latin typeface="Book Antiqua" pitchFamily="18" charset="0"/>
              </a:rPr>
              <a:t>EIN</a:t>
            </a:r>
            <a:r>
              <a:rPr lang="en-US" sz="2400" dirty="0" smtClean="0">
                <a:latin typeface="Book Antiqua" pitchFamily="18" charset="0"/>
              </a:rPr>
              <a:t> for Applicable Large Employer (ALE)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Information regarding Designated Governmental Entity filing on behalf of the ALE (only if applicable)</a:t>
            </a:r>
            <a:endParaRPr lang="en-US" sz="2400" dirty="0" smtClean="0">
              <a:latin typeface="Book Antiqua" pitchFamily="18" charset="0"/>
            </a:endParaRPr>
          </a:p>
          <a:p>
            <a:pPr lvl="1"/>
            <a:r>
              <a:rPr lang="en-US" dirty="0" smtClean="0">
                <a:latin typeface="Book Antiqua" pitchFamily="18" charset="0"/>
              </a:rPr>
              <a:t>Total number of Forms 1095-C submitted with transmittal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pPr lvl="1"/>
            <a:r>
              <a:rPr lang="en-US" sz="2400" dirty="0" smtClean="0">
                <a:latin typeface="Book Antiqua" pitchFamily="18" charset="0"/>
              </a:rPr>
              <a:t>Form 1094-C (Transmittal) sent to IRS with all completed Forms 1095-C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800" dirty="0" smtClean="0">
                <a:latin typeface="Book Antiqua" pitchFamily="18" charset="0"/>
              </a:rPr>
              <a:t>ALE Member Information 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Name, address, contact person, etc.</a:t>
            </a:r>
          </a:p>
          <a:p>
            <a:pPr lvl="1"/>
            <a:r>
              <a:rPr lang="en-US" sz="2800" dirty="0" smtClean="0">
                <a:latin typeface="Book Antiqua" pitchFamily="18" charset="0"/>
              </a:rPr>
              <a:t>Total number of Forms 1095-C filed</a:t>
            </a:r>
          </a:p>
          <a:p>
            <a:pPr lvl="1"/>
            <a:r>
              <a:rPr lang="en-US" sz="2800" dirty="0" smtClean="0">
                <a:latin typeface="Book Antiqua" pitchFamily="18" charset="0"/>
              </a:rPr>
              <a:t>Part of Aggregated ALE Group? 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If “no” – do not complete Part IV</a:t>
            </a:r>
            <a:endParaRPr lang="en-US" sz="2000" dirty="0" smtClean="0">
              <a:latin typeface="Book Antiqua" pitchFamily="18" charset="0"/>
            </a:endParaRPr>
          </a:p>
          <a:p>
            <a:pPr lvl="1"/>
            <a:r>
              <a:rPr lang="en-US" sz="2800" dirty="0" smtClean="0">
                <a:latin typeface="Book Antiqua" pitchFamily="18" charset="0"/>
              </a:rPr>
              <a:t>Certifications of Eligibility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What are Certifications of Eligibility? – Part 1</a:t>
            </a:r>
          </a:p>
          <a:p>
            <a:r>
              <a:rPr lang="en-US" sz="2800" dirty="0" smtClean="0">
                <a:latin typeface="Book Antiqua" pitchFamily="18" charset="0"/>
              </a:rPr>
              <a:t>Qualifying Offer Method</a:t>
            </a:r>
          </a:p>
          <a:p>
            <a:pPr lvl="1"/>
            <a:r>
              <a:rPr lang="en-US" sz="1600" dirty="0" smtClean="0">
                <a:latin typeface="Book Antiqua" pitchFamily="18" charset="0"/>
              </a:rPr>
              <a:t>Qualifying Offer = minimum value, affordable, minimum essential coverage to employee + minimum essential coverage to spouses and dependents</a:t>
            </a:r>
          </a:p>
          <a:p>
            <a:pPr lvl="1"/>
            <a:r>
              <a:rPr lang="en-US" sz="1600" dirty="0" smtClean="0">
                <a:latin typeface="Book Antiqua" pitchFamily="18" charset="0"/>
              </a:rPr>
              <a:t>Employer made Qualifying Offer to at least one full-time employee for all months, and reports this on Form 1095-C, Line 14</a:t>
            </a:r>
          </a:p>
          <a:p>
            <a:pPr lvl="1"/>
            <a:r>
              <a:rPr lang="en-US" sz="1600" dirty="0" smtClean="0">
                <a:latin typeface="Book Antiqua" pitchFamily="18" charset="0"/>
              </a:rPr>
              <a:t>Employer is not required to use this method, even if eligible to do so</a:t>
            </a:r>
          </a:p>
          <a:p>
            <a:pPr lvl="1"/>
            <a:r>
              <a:rPr lang="en-US" sz="1600" dirty="0" smtClean="0">
                <a:latin typeface="Book Antiqua" pitchFamily="18" charset="0"/>
              </a:rPr>
              <a:t>Employer may choose to report Offer Code and Contribution Amount instead</a:t>
            </a:r>
          </a:p>
          <a:p>
            <a:r>
              <a:rPr lang="en-US" sz="2800" dirty="0" smtClean="0">
                <a:latin typeface="Book Antiqua" pitchFamily="18" charset="0"/>
              </a:rPr>
              <a:t>Qualifying Offer Method Transition Relief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600" dirty="0" smtClean="0">
                <a:latin typeface="Book Antiqua" pitchFamily="18" charset="0"/>
              </a:rPr>
              <a:t>Qualifying Offer = minimum value, affordable, minimum essential coverage to employee + minimum essential coverage to spouses and dependents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600" dirty="0" smtClean="0">
                <a:latin typeface="Book Antiqua" pitchFamily="18" charset="0"/>
              </a:rPr>
              <a:t>Employer made Qualifying Offer to at least 95% of full-time employees for one or more months, and reports this on Form 1095-C, Line 14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600" dirty="0" smtClean="0">
                <a:latin typeface="Book Antiqua" pitchFamily="18" charset="0"/>
              </a:rPr>
              <a:t>Employer is not required to use this method, even if eligible to do so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1600" dirty="0" smtClean="0">
                <a:latin typeface="Book Antiqua" pitchFamily="18" charset="0"/>
              </a:rPr>
              <a:t>Employer may choose to report Offer Code and Contribution Amount instead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1600" dirty="0" smtClean="0">
              <a:latin typeface="Book Antiqua" pitchFamily="18" charset="0"/>
            </a:endParaRP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The Individual Mandate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Also referred to as Individual Shared Responsibility</a:t>
            </a:r>
          </a:p>
          <a:p>
            <a:r>
              <a:rPr lang="en-US" sz="2400" dirty="0" smtClean="0">
                <a:latin typeface="Book Antiqua" pitchFamily="18" charset="0"/>
              </a:rPr>
              <a:t>Starting in 2014, with a few exceptions, individuals are required to have health insurance</a:t>
            </a:r>
          </a:p>
          <a:p>
            <a:r>
              <a:rPr lang="en-US" sz="2400" dirty="0" smtClean="0">
                <a:latin typeface="Book Antiqua" pitchFamily="18" charset="0"/>
              </a:rPr>
              <a:t>Insurance may be through: an employer, Medicare, Medicaid, CHIP, veterans health or </a:t>
            </a:r>
            <a:r>
              <a:rPr lang="en-US" sz="2400" dirty="0" err="1" smtClean="0">
                <a:latin typeface="Book Antiqua" pitchFamily="18" charset="0"/>
              </a:rPr>
              <a:t>Tricare</a:t>
            </a:r>
            <a:r>
              <a:rPr lang="en-US" sz="2400" dirty="0" smtClean="0">
                <a:latin typeface="Book Antiqua" pitchFamily="18" charset="0"/>
              </a:rPr>
              <a:t>, grandfathered health plan, or individual coverage (through the Exchange or otherwise)</a:t>
            </a:r>
          </a:p>
          <a:p>
            <a:r>
              <a:rPr lang="en-US" sz="2400" dirty="0" smtClean="0">
                <a:latin typeface="Book Antiqua" pitchFamily="18" charset="0"/>
              </a:rPr>
              <a:t>Coverage must meet certain level of benefits – 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Minimum Essential Coverage 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60% actuarial value - Bronze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153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What are Certifications of Eligibility? – Part 2</a:t>
            </a:r>
          </a:p>
          <a:p>
            <a:r>
              <a:rPr lang="en-US" sz="2800" dirty="0" smtClean="0">
                <a:latin typeface="Book Antiqua" pitchFamily="18" charset="0"/>
              </a:rPr>
              <a:t>Section </a:t>
            </a:r>
            <a:r>
              <a:rPr lang="en-US" sz="2800" dirty="0" err="1" smtClean="0">
                <a:latin typeface="Book Antiqua" pitchFamily="18" charset="0"/>
              </a:rPr>
              <a:t>4980H</a:t>
            </a:r>
            <a:r>
              <a:rPr lang="en-US" sz="2800" dirty="0" smtClean="0">
                <a:latin typeface="Book Antiqua" pitchFamily="18" charset="0"/>
              </a:rPr>
              <a:t> Transition Relief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50 to 99 Relief – Fewer than 100 full-time/FTE employees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100 Or More Relief – For 2015 only, can use 70% instead of 95%</a:t>
            </a:r>
          </a:p>
          <a:p>
            <a:r>
              <a:rPr lang="en-US" sz="2800" dirty="0" smtClean="0">
                <a:latin typeface="Book Antiqua" pitchFamily="18" charset="0"/>
              </a:rPr>
              <a:t>98% Offer Method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Employer offered: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affordable, 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minimum value coverage 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to at least 98% of employees for whom it is filing a 1095-C, </a:t>
            </a:r>
          </a:p>
          <a:p>
            <a:pPr lvl="2">
              <a:buNone/>
            </a:pPr>
            <a:r>
              <a:rPr lang="en-US" dirty="0" smtClean="0">
                <a:latin typeface="Book Antiqua" pitchFamily="18" charset="0"/>
              </a:rPr>
              <a:t>and </a:t>
            </a:r>
          </a:p>
          <a:p>
            <a:pPr lvl="2"/>
            <a:r>
              <a:rPr lang="en-US" dirty="0" err="1" smtClean="0">
                <a:latin typeface="Book Antiqua" pitchFamily="18" charset="0"/>
              </a:rPr>
              <a:t>MEC</a:t>
            </a:r>
            <a:r>
              <a:rPr lang="en-US" dirty="0" smtClean="0">
                <a:latin typeface="Book Antiqua" pitchFamily="18" charset="0"/>
              </a:rPr>
              <a:t> to their dependents</a:t>
            </a: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1094-C (Transmittal to IRS) – </a:t>
            </a:r>
            <a:r>
              <a:rPr lang="en-US" b="1" dirty="0" err="1" smtClean="0">
                <a:solidFill>
                  <a:schemeClr val="tx1"/>
                </a:solidFill>
                <a:latin typeface="Book Antiqua" pitchFamily="18" charset="0"/>
              </a:rPr>
              <a:t>p.2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077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400" dirty="0" smtClean="0">
                <a:latin typeface="Book Antiqua" pitchFamily="18" charset="0"/>
              </a:rPr>
              <a:t>Column A – Minimum Essential Coverage Offer</a:t>
            </a:r>
          </a:p>
          <a:p>
            <a:pPr lvl="2"/>
            <a:r>
              <a:rPr lang="en-US" sz="2000" dirty="0" smtClean="0">
                <a:latin typeface="Book Antiqua" pitchFamily="18" charset="0"/>
              </a:rPr>
              <a:t>Did employer offer minimum essential coverage to at least 95% of full-time employees and their dependents?</a:t>
            </a:r>
          </a:p>
          <a:p>
            <a:pPr lvl="3"/>
            <a:r>
              <a:rPr lang="en-US" sz="1800" dirty="0" smtClean="0">
                <a:latin typeface="Book Antiqua" pitchFamily="18" charset="0"/>
              </a:rPr>
              <a:t>Can check “yes” if </a:t>
            </a:r>
            <a:r>
              <a:rPr lang="en-US" sz="1800" dirty="0" err="1" smtClean="0">
                <a:latin typeface="Book Antiqua" pitchFamily="18" charset="0"/>
              </a:rPr>
              <a:t>MEC</a:t>
            </a:r>
            <a:r>
              <a:rPr lang="en-US" sz="1800" dirty="0" smtClean="0">
                <a:latin typeface="Book Antiqua" pitchFamily="18" charset="0"/>
              </a:rPr>
              <a:t> offered to all but five full-time employees and dependents, even if 5 is greater than 5% (e.g., 75 of 80)</a:t>
            </a:r>
          </a:p>
          <a:p>
            <a:pPr lvl="3"/>
            <a:r>
              <a:rPr lang="en-US" sz="1800" dirty="0" smtClean="0">
                <a:latin typeface="Book Antiqua" pitchFamily="18" charset="0"/>
              </a:rPr>
              <a:t>For 2015 – can check “yes” as long as </a:t>
            </a:r>
            <a:r>
              <a:rPr lang="en-US" sz="1800" dirty="0" err="1" smtClean="0">
                <a:latin typeface="Book Antiqua" pitchFamily="18" charset="0"/>
              </a:rPr>
              <a:t>MEC</a:t>
            </a:r>
            <a:r>
              <a:rPr lang="en-US" sz="1800" dirty="0" smtClean="0">
                <a:latin typeface="Book Antiqua" pitchFamily="18" charset="0"/>
              </a:rPr>
              <a:t> was offered to at least 70% of full-time employees and their dependents (transition relief)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Column B – Full-Time Employee Count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30+ hours/week, not including those in waiting period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If using 98% Offer Method, no need to complete this section</a:t>
            </a:r>
          </a:p>
          <a:p>
            <a:pPr lvl="1"/>
            <a:r>
              <a:rPr lang="en-US" sz="2600" dirty="0" smtClean="0">
                <a:latin typeface="Book Antiqua" pitchFamily="18" charset="0"/>
              </a:rPr>
              <a:t>Column C – Total Employee Count</a:t>
            </a:r>
          </a:p>
          <a:p>
            <a:pPr lvl="2"/>
            <a:r>
              <a:rPr lang="en-US" sz="2200" dirty="0" smtClean="0">
                <a:latin typeface="Book Antiqua" pitchFamily="18" charset="0"/>
              </a:rPr>
              <a:t>Full-time + part-time + those in waiting period</a:t>
            </a:r>
          </a:p>
          <a:p>
            <a:pPr lvl="2"/>
            <a:r>
              <a:rPr lang="en-US" sz="2200" dirty="0" smtClean="0">
                <a:latin typeface="Book Antiqua" pitchFamily="18" charset="0"/>
              </a:rPr>
              <a:t>Use same day of the month for all months (first, last, etc.)</a:t>
            </a:r>
          </a:p>
          <a:p>
            <a:pPr lvl="1"/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III: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sz="2600" dirty="0" smtClean="0">
                <a:latin typeface="Book Antiqua" pitchFamily="18" charset="0"/>
              </a:rPr>
              <a:t>Column D - Aggregated Group Indicator </a:t>
            </a:r>
          </a:p>
          <a:p>
            <a:pPr lvl="2"/>
            <a:r>
              <a:rPr lang="en-US" sz="2200" dirty="0" smtClean="0">
                <a:latin typeface="Book Antiqua" pitchFamily="18" charset="0"/>
              </a:rPr>
              <a:t>Applies to “aggregated groups”, e.g., groups with common ownership</a:t>
            </a:r>
          </a:p>
          <a:p>
            <a:pPr lvl="1"/>
            <a:r>
              <a:rPr lang="en-US" sz="2600" dirty="0" smtClean="0">
                <a:latin typeface="Book Antiqua" pitchFamily="18" charset="0"/>
              </a:rPr>
              <a:t>Column E – Section </a:t>
            </a:r>
            <a:r>
              <a:rPr lang="en-US" sz="2600" dirty="0" err="1" smtClean="0">
                <a:latin typeface="Book Antiqua" pitchFamily="18" charset="0"/>
              </a:rPr>
              <a:t>4980H</a:t>
            </a:r>
            <a:r>
              <a:rPr lang="en-US" sz="2600" dirty="0" smtClean="0">
                <a:latin typeface="Book Antiqua" pitchFamily="18" charset="0"/>
              </a:rPr>
              <a:t> Transition Relief</a:t>
            </a:r>
          </a:p>
          <a:p>
            <a:pPr lvl="2"/>
            <a:r>
              <a:rPr lang="en-US" sz="2200" dirty="0" smtClean="0">
                <a:latin typeface="Book Antiqua" pitchFamily="18" charset="0"/>
              </a:rPr>
              <a:t>If checked Box C on line 22, indicate either A or B</a:t>
            </a:r>
          </a:p>
          <a:p>
            <a:pPr lvl="3"/>
            <a:r>
              <a:rPr lang="en-US" dirty="0" smtClean="0">
                <a:latin typeface="Book Antiqua" pitchFamily="18" charset="0"/>
              </a:rPr>
              <a:t>A = Eligible for 50 to 99 Transition Relief </a:t>
            </a:r>
          </a:p>
          <a:p>
            <a:pPr lvl="4"/>
            <a:r>
              <a:rPr lang="en-US" sz="1600" dirty="0" smtClean="0">
                <a:latin typeface="Book Antiqua" pitchFamily="18" charset="0"/>
              </a:rPr>
              <a:t>Fewer than 100 full-time / FTE employees in 2015 </a:t>
            </a:r>
          </a:p>
          <a:p>
            <a:pPr lvl="4"/>
            <a:r>
              <a:rPr lang="en-US" sz="1600" dirty="0" smtClean="0">
                <a:latin typeface="Book Antiqua" pitchFamily="18" charset="0"/>
              </a:rPr>
              <a:t>Not subject to penalty under Employer Shared Responsibility (</a:t>
            </a:r>
            <a:r>
              <a:rPr lang="en-US" sz="1600" dirty="0" err="1" smtClean="0">
                <a:latin typeface="Book Antiqua" pitchFamily="18" charset="0"/>
              </a:rPr>
              <a:t>ESR</a:t>
            </a:r>
            <a:r>
              <a:rPr lang="en-US" sz="1600" dirty="0" smtClean="0">
                <a:latin typeface="Book Antiqua" pitchFamily="18" charset="0"/>
              </a:rPr>
              <a:t>) section of ACA</a:t>
            </a:r>
          </a:p>
          <a:p>
            <a:pPr lvl="3"/>
            <a:r>
              <a:rPr lang="en-US" dirty="0" smtClean="0">
                <a:latin typeface="Book Antiqua" pitchFamily="18" charset="0"/>
              </a:rPr>
              <a:t>B = Eligible for 100 Or More Transition Relief </a:t>
            </a:r>
          </a:p>
          <a:p>
            <a:pPr lvl="4"/>
            <a:r>
              <a:rPr lang="en-US" sz="1600" dirty="0" smtClean="0">
                <a:latin typeface="Book Antiqua" pitchFamily="18" charset="0"/>
              </a:rPr>
              <a:t>100 or more full-time / FTE employees in 2015</a:t>
            </a:r>
          </a:p>
          <a:p>
            <a:pPr lvl="4"/>
            <a:r>
              <a:rPr lang="en-US" sz="1600" dirty="0" smtClean="0">
                <a:latin typeface="Book Antiqua" pitchFamily="18" charset="0"/>
              </a:rPr>
              <a:t>Subject to </a:t>
            </a:r>
            <a:r>
              <a:rPr lang="en-US" sz="1600" dirty="0" err="1" smtClean="0">
                <a:latin typeface="Book Antiqua" pitchFamily="18" charset="0"/>
              </a:rPr>
              <a:t>ESR</a:t>
            </a:r>
            <a:r>
              <a:rPr lang="en-US" sz="1600" dirty="0" smtClean="0">
                <a:latin typeface="Book Antiqua" pitchFamily="18" charset="0"/>
              </a:rPr>
              <a:t> penalty but “sledgehammer” penalty calculated based on number of full-time employees less the first 80, not 30</a:t>
            </a:r>
          </a:p>
          <a:p>
            <a:pPr lvl="1"/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 1094-C (Transmittal to IRS) – </a:t>
            </a:r>
            <a:r>
              <a:rPr lang="en-US" b="1" dirty="0" err="1" smtClean="0">
                <a:solidFill>
                  <a:schemeClr val="tx1"/>
                </a:solidFill>
                <a:latin typeface="Book Antiqua" pitchFamily="18" charset="0"/>
              </a:rPr>
              <a:t>p.3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Employer Reporting – Form 1094-C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Book Antiqua" pitchFamily="18" charset="0"/>
              </a:rPr>
              <a:t>Part IV:</a:t>
            </a:r>
          </a:p>
          <a:p>
            <a:r>
              <a:rPr lang="en-US" sz="2800" dirty="0" smtClean="0">
                <a:latin typeface="Book Antiqua" pitchFamily="18" charset="0"/>
              </a:rPr>
              <a:t>Reporting includes: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Names and </a:t>
            </a:r>
            <a:r>
              <a:rPr lang="en-US" dirty="0" err="1" smtClean="0">
                <a:latin typeface="Book Antiqua" pitchFamily="18" charset="0"/>
              </a:rPr>
              <a:t>EINs</a:t>
            </a:r>
            <a:r>
              <a:rPr lang="en-US" dirty="0" smtClean="0">
                <a:latin typeface="Book Antiqua" pitchFamily="18" charset="0"/>
              </a:rPr>
              <a:t> of Other ALE members of the Aggregated ALE Group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Members at any time during the calendar year</a:t>
            </a:r>
          </a:p>
          <a:p>
            <a:pPr lvl="1"/>
            <a:r>
              <a:rPr lang="en-US" dirty="0" smtClean="0">
                <a:latin typeface="Book Antiqua" pitchFamily="18" charset="0"/>
              </a:rPr>
              <a:t>Aggregated ALE Group – Affiliated employers with common ownership or that are part of a controlled group, treated as a single employer under Section 414(b), 414(c), 414(m), or 414(o)</a:t>
            </a:r>
          </a:p>
          <a:p>
            <a:pPr lvl="2"/>
            <a:r>
              <a:rPr lang="en-US" dirty="0" smtClean="0">
                <a:latin typeface="Book Antiqua" pitchFamily="18" charset="0"/>
              </a:rPr>
              <a:t>Consult with your attorney with questions on Aggregated </a:t>
            </a:r>
          </a:p>
          <a:p>
            <a:pPr lvl="2">
              <a:buNone/>
            </a:pPr>
            <a:r>
              <a:rPr lang="en-US" dirty="0" smtClean="0">
                <a:latin typeface="Book Antiqua" pitchFamily="18" charset="0"/>
              </a:rPr>
              <a:t>ALE Group Status</a:t>
            </a: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lvl="1"/>
            <a:endParaRPr lang="en-US" dirty="0" smtClean="0">
              <a:latin typeface="Book Antiqua" pitchFamily="18" charset="0"/>
            </a:endParaRPr>
          </a:p>
          <a:p>
            <a:endParaRPr lang="en-US" sz="26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772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Forms 1094-C and 1095-C Instructions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1219200"/>
            <a:ext cx="1066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Book Antiqua" pitchFamily="18" charset="0"/>
              </a:rPr>
              <a:t>14 pages of instructions</a:t>
            </a:r>
            <a:endParaRPr lang="en-US" sz="12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Employer Reporting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3058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Book Antiqua" pitchFamily="18" charset="0"/>
              </a:rPr>
              <a:t>Mandatory reporting begins in 2016 for 2015 plan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Voluntary reporting for 2014 plan year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Most employers did not report for 2014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Book Antiqua" pitchFamily="18" charset="0"/>
              </a:rPr>
              <a:t>Statements must be provided to covered individuals by January 31 of the following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1/31/2016 for 2015 plan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Statements must be furnished on paper by mail, unless affirmative consent by recipient to receive in electronic format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Book Antiqua" pitchFamily="18" charset="0"/>
              </a:rPr>
              <a:t>Electronic returns must be provided to the IRS by March 31 of the following year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3/31/2016 for 2015 plan year 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Book Antiqua" pitchFamily="18" charset="0"/>
              </a:rPr>
              <a:t>2/28/2016 for 2015 plan year, if paper filing</a:t>
            </a:r>
            <a:endParaRPr lang="en-US" sz="2200" b="1" dirty="0" smtClean="0">
              <a:latin typeface="Book Antiqua" pitchFamily="18" charset="0"/>
            </a:endParaRP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Employer Reporting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Book Antiqua" pitchFamily="18" charset="0"/>
              </a:rPr>
              <a:t>Employer reporting to be done on Forms 1095-C (to Employees) and 1094-C (Transmittal to IRS, with copies of all Forms 1095-C)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Final 2014 forms and instructions may be viewed on IRS website at: 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http://www.irs.gov/pub/irs-pdf/f1095c.pdf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http://www.irs.gov/pub/irs-pdf/f1094c.pdf</a:t>
            </a:r>
          </a:p>
          <a:p>
            <a:pPr lvl="1"/>
            <a:r>
              <a:rPr lang="en-US" u="sng" dirty="0" smtClean="0">
                <a:latin typeface="Book Antiqua" pitchFamily="18" charset="0"/>
              </a:rPr>
              <a:t>http://www.irs.gov/pub/irs-pdf/i109495c.pdf</a:t>
            </a:r>
          </a:p>
          <a:p>
            <a:pPr lvl="1"/>
            <a:endParaRPr lang="en-US" sz="2000" dirty="0" smtClean="0">
              <a:latin typeface="Book Antiqua" pitchFamily="18" charset="0"/>
            </a:endParaRPr>
          </a:p>
          <a:p>
            <a:pPr lvl="1"/>
            <a:r>
              <a:rPr lang="en-US" sz="2200" dirty="0" smtClean="0">
                <a:latin typeface="Book Antiqua" pitchFamily="18" charset="0"/>
              </a:rPr>
              <a:t>There may be changes for 2015 …… more to come.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4582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IRS Estimates – Just for Fun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From the IRS Instructions for Forms 1094-C and 1095-C:</a:t>
            </a: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endParaRPr lang="en-US" sz="2200" dirty="0" smtClean="0">
              <a:latin typeface="Book Antiqua" pitchFamily="18" charset="0"/>
            </a:endParaRPr>
          </a:p>
          <a:p>
            <a:pPr lvl="1"/>
            <a:endParaRPr lang="en-US" sz="2200" dirty="0" smtClean="0">
              <a:latin typeface="Book Antiqua" pitchFamily="18" charset="0"/>
            </a:endParaRP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endParaRPr lang="en-US" sz="2800" dirty="0">
              <a:latin typeface="Book Antiqu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153400" cy="4038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3058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What is Minimum Essential Coverage?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838200" y="1219200"/>
            <a:ext cx="7848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Book Antiqua" pitchFamily="18" charset="0"/>
              </a:rPr>
              <a:t>Minimum essential coverage includes:</a:t>
            </a:r>
          </a:p>
          <a:p>
            <a:pPr lvl="0"/>
            <a:r>
              <a:rPr lang="en-US" sz="2400" dirty="0" smtClean="0">
                <a:latin typeface="Book Antiqua" pitchFamily="18" charset="0"/>
              </a:rPr>
              <a:t>Health care coverage provided by your employer</a:t>
            </a:r>
          </a:p>
          <a:p>
            <a:pPr lvl="0"/>
            <a:r>
              <a:rPr lang="en-US" sz="2400" dirty="0" smtClean="0">
                <a:latin typeface="Book Antiqua" pitchFamily="18" charset="0"/>
              </a:rPr>
              <a:t>Health insurance coverage you buy through the Health Insurance Marketplace</a:t>
            </a:r>
          </a:p>
          <a:p>
            <a:pPr lvl="0"/>
            <a:r>
              <a:rPr lang="en-US" sz="2400" dirty="0" smtClean="0">
                <a:latin typeface="Book Antiqua" pitchFamily="18" charset="0"/>
              </a:rPr>
              <a:t>Many types of government-sponsored health coverage including Medicare, most Medicaid coverage, and most health care coverage provided to veterans and active duty service members</a:t>
            </a:r>
          </a:p>
          <a:p>
            <a:pPr lvl="0"/>
            <a:r>
              <a:rPr lang="en-US" sz="2400" dirty="0" smtClean="0">
                <a:latin typeface="Book Antiqua" pitchFamily="18" charset="0"/>
              </a:rPr>
              <a:t>Certain types of coverage you buy directly from an insurance company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1C7BC-B23C-453A-9296-951B3D0BB7C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4" name="Picture 2" descr="http://www.americanthinker.com/legacy_assets/blog/assets/IRS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7493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052" name="Picture 4" descr="Cadillac Convertible 1959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483647" y="-376238"/>
            <a:ext cx="2819400" cy="714376"/>
          </a:xfrm>
          <a:prstGeom prst="rect">
            <a:avLst/>
          </a:prstGeom>
          <a:noFill/>
        </p:spPr>
      </p:pic>
      <p:pic>
        <p:nvPicPr>
          <p:cNvPr id="5121" name="Picture 1" descr="Tim and the 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80772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effectLst/>
                <a:latin typeface="Book Antiqua" pitchFamily="18" charset="0"/>
              </a:rPr>
              <a:t>The Cadillac Tax</a:t>
            </a:r>
            <a:endParaRPr lang="en-US" sz="36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Effective January 1, 2018</a:t>
            </a:r>
          </a:p>
          <a:p>
            <a:r>
              <a:rPr lang="en-US" sz="2400" dirty="0" smtClean="0">
                <a:latin typeface="Book Antiqua" pitchFamily="18" charset="0"/>
              </a:rPr>
              <a:t>Imposes a 40% excise tax on “high value” health plans</a:t>
            </a:r>
          </a:p>
          <a:p>
            <a:r>
              <a:rPr lang="en-US" sz="2400" dirty="0" smtClean="0">
                <a:latin typeface="Book Antiqua" pitchFamily="18" charset="0"/>
              </a:rPr>
              <a:t>“High value” = the value of health insurance benefits exceeds the following specified thresholds: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$10,200 for single coverage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$27,500 for family coverage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Tax is on amount above $10,200 / $27,500</a:t>
            </a:r>
          </a:p>
          <a:p>
            <a:r>
              <a:rPr lang="en-US" sz="2400" dirty="0" smtClean="0">
                <a:latin typeface="Book Antiqua" pitchFamily="18" charset="0"/>
              </a:rPr>
              <a:t>Higher thresholds possible for “high risk” professions and employers with disproportionately older population</a:t>
            </a:r>
          </a:p>
          <a:p>
            <a:r>
              <a:rPr lang="en-US" sz="2400" dirty="0" smtClean="0">
                <a:latin typeface="Book Antiqua" pitchFamily="18" charset="0"/>
              </a:rPr>
              <a:t>Thresholds will most likely be increased after 2018, based on CPI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effectLst/>
                <a:latin typeface="Book Antiqua" pitchFamily="18" charset="0"/>
              </a:rPr>
              <a:t>The Cadillac Tax</a:t>
            </a:r>
            <a:endParaRPr lang="en-US" sz="36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077200" cy="5334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Book Antiqua" pitchFamily="18" charset="0"/>
              </a:rPr>
              <a:t>“</a:t>
            </a:r>
            <a:r>
              <a:rPr lang="en-US" sz="2400" dirty="0" smtClean="0">
                <a:latin typeface="Book Antiqua" pitchFamily="18" charset="0"/>
              </a:rPr>
              <a:t>Value” of the plan includes: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Employer contributions to premium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Employee contributions to premium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Contributions to tax-advantaged health care accounts such as </a:t>
            </a:r>
            <a:r>
              <a:rPr lang="en-US" sz="2000" dirty="0" err="1" smtClean="0">
                <a:latin typeface="Book Antiqua" pitchFamily="18" charset="0"/>
              </a:rPr>
              <a:t>FSAs</a:t>
            </a:r>
            <a:r>
              <a:rPr lang="en-US" sz="2000" dirty="0" smtClean="0">
                <a:latin typeface="Book Antiqua" pitchFamily="18" charset="0"/>
              </a:rPr>
              <a:t>, </a:t>
            </a:r>
            <a:r>
              <a:rPr lang="en-US" sz="2000" dirty="0" err="1" smtClean="0">
                <a:latin typeface="Book Antiqua" pitchFamily="18" charset="0"/>
              </a:rPr>
              <a:t>HRAs</a:t>
            </a:r>
            <a:r>
              <a:rPr lang="en-US" sz="2000" dirty="0" smtClean="0">
                <a:latin typeface="Book Antiqua" pitchFamily="18" charset="0"/>
              </a:rPr>
              <a:t>, and pretax contributions to </a:t>
            </a:r>
            <a:r>
              <a:rPr lang="en-US" sz="2000" dirty="0" err="1" smtClean="0">
                <a:latin typeface="Book Antiqua" pitchFamily="18" charset="0"/>
              </a:rPr>
              <a:t>HSAs</a:t>
            </a:r>
            <a:endParaRPr lang="en-US" sz="20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Does not include “excepted benefits” such as separate dental and vision plans</a:t>
            </a:r>
          </a:p>
          <a:p>
            <a:r>
              <a:rPr lang="en-US" sz="2400" dirty="0" smtClean="0">
                <a:latin typeface="Book Antiqua" pitchFamily="18" charset="0"/>
              </a:rPr>
              <a:t>Tax will be assessed against: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Health insurance issuer (fully insured plans) </a:t>
            </a:r>
          </a:p>
          <a:p>
            <a:pPr lvl="1"/>
            <a:r>
              <a:rPr lang="en-US" sz="2000" dirty="0" smtClean="0">
                <a:latin typeface="Book Antiqua" pitchFamily="18" charset="0"/>
              </a:rPr>
              <a:t>Plan administrator (self-insured plans)</a:t>
            </a:r>
          </a:p>
          <a:p>
            <a:r>
              <a:rPr lang="en-US" sz="2400" dirty="0" smtClean="0">
                <a:latin typeface="Book Antiqua" pitchFamily="18" charset="0"/>
              </a:rPr>
              <a:t>How will tax be assessed if health plan and </a:t>
            </a:r>
            <a:r>
              <a:rPr lang="en-US" sz="2400" dirty="0" err="1" smtClean="0">
                <a:latin typeface="Book Antiqua" pitchFamily="18" charset="0"/>
              </a:rPr>
              <a:t>HRA</a:t>
            </a:r>
            <a:r>
              <a:rPr lang="en-US" sz="2400" dirty="0" smtClean="0">
                <a:latin typeface="Book Antiqua" pitchFamily="18" charset="0"/>
              </a:rPr>
              <a:t> are through different vendors/administrators? </a:t>
            </a:r>
          </a:p>
          <a:p>
            <a:pPr lvl="1"/>
            <a:endParaRPr lang="en-US" sz="18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effectLst/>
                <a:latin typeface="Book Antiqua" pitchFamily="18" charset="0"/>
              </a:rPr>
              <a:t>The Cadillac Tax</a:t>
            </a:r>
            <a:endParaRPr lang="en-US" sz="3600" dirty="0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0772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Employers / plan sponsors will be responsible for calculating the amount of tax owed, and reporting to each coverage provider and to the IRS</a:t>
            </a:r>
          </a:p>
          <a:p>
            <a:r>
              <a:rPr lang="en-US" sz="2400" dirty="0" smtClean="0">
                <a:latin typeface="Book Antiqua" pitchFamily="18" charset="0"/>
              </a:rPr>
              <a:t>If employee has more than one type of coverage (e.g., health plan + </a:t>
            </a:r>
            <a:r>
              <a:rPr lang="en-US" sz="2400" dirty="0" err="1" smtClean="0">
                <a:latin typeface="Book Antiqua" pitchFamily="18" charset="0"/>
              </a:rPr>
              <a:t>HRA</a:t>
            </a:r>
            <a:r>
              <a:rPr lang="en-US" sz="2400" dirty="0" smtClean="0">
                <a:latin typeface="Book Antiqua" pitchFamily="18" charset="0"/>
              </a:rPr>
              <a:t>), each coverage provider will be responsible for paying their “applicable share” of the excess benefit</a:t>
            </a:r>
          </a:p>
          <a:p>
            <a:r>
              <a:rPr lang="en-US" sz="2400" dirty="0" smtClean="0">
                <a:latin typeface="Book Antiqua" pitchFamily="18" charset="0"/>
              </a:rPr>
              <a:t>Applicable share is based on percentage of the employee’s aggregate cost of coverage provided by that coverage provider</a:t>
            </a:r>
          </a:p>
          <a:p>
            <a:r>
              <a:rPr lang="en-US" sz="2400" dirty="0" smtClean="0">
                <a:latin typeface="Book Antiqua" pitchFamily="18" charset="0"/>
              </a:rPr>
              <a:t>Initial guidance issued 2/23/2015, seeking comments</a:t>
            </a:r>
          </a:p>
          <a:p>
            <a:r>
              <a:rPr lang="en-US" sz="2400" dirty="0" smtClean="0">
                <a:latin typeface="Book Antiqua" pitchFamily="18" charset="0"/>
              </a:rPr>
              <a:t>IRS Notice 2015-16</a:t>
            </a:r>
          </a:p>
          <a:p>
            <a:pPr lvl="1"/>
            <a:r>
              <a:rPr lang="en-US" sz="2200" b="1" u="sng" dirty="0" smtClean="0">
                <a:latin typeface="Book Antiqua" pitchFamily="18" charset="0"/>
              </a:rPr>
              <a:t>http://www.irs.gov/pub/irs-drop/n-15-16.pdf</a:t>
            </a:r>
            <a:r>
              <a:rPr lang="en-US" sz="2200" dirty="0" smtClean="0">
                <a:latin typeface="Book Antiqua" pitchFamily="18" charset="0"/>
              </a:rPr>
              <a:t> </a:t>
            </a:r>
            <a:endParaRPr lang="en-US" sz="160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E5919-2DDB-4DBC-B462-6E3CE47246C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89090" name="Picture 2" descr="http://www.hrbartender.com/wp-content/uploads/2014/10/Kronos-ACA-Li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24" y="753835"/>
            <a:ext cx="8728276" cy="492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533400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7400" i="1" dirty="0" smtClean="0">
                <a:latin typeface="Book Antiqua" pitchFamily="18" charset="0"/>
              </a:rPr>
              <a:t>Please note that the Maine Municipal Association </a:t>
            </a:r>
            <a:br>
              <a:rPr lang="en-US" sz="7400" i="1" dirty="0" smtClean="0">
                <a:latin typeface="Book Antiqua" pitchFamily="18" charset="0"/>
              </a:rPr>
            </a:br>
            <a:r>
              <a:rPr lang="en-US" sz="7400" i="1" dirty="0" smtClean="0">
                <a:latin typeface="Book Antiqua" pitchFamily="18" charset="0"/>
              </a:rPr>
              <a:t>and the Maine Municipal Employees Health Trust </a:t>
            </a:r>
            <a:br>
              <a:rPr lang="en-US" sz="7400" i="1" dirty="0" smtClean="0">
                <a:latin typeface="Book Antiqua" pitchFamily="18" charset="0"/>
              </a:rPr>
            </a:br>
            <a:r>
              <a:rPr lang="en-US" sz="7400" i="1" dirty="0" smtClean="0">
                <a:latin typeface="Book Antiqua" pitchFamily="18" charset="0"/>
              </a:rPr>
              <a:t>are sharing this information to assist you with </a:t>
            </a:r>
            <a:br>
              <a:rPr lang="en-US" sz="7400" i="1" dirty="0" smtClean="0">
                <a:latin typeface="Book Antiqua" pitchFamily="18" charset="0"/>
              </a:rPr>
            </a:br>
            <a:r>
              <a:rPr lang="en-US" sz="7400" i="1" dirty="0" smtClean="0">
                <a:latin typeface="Book Antiqua" pitchFamily="18" charset="0"/>
              </a:rPr>
              <a:t>your compliance planning.  </a:t>
            </a:r>
          </a:p>
          <a:p>
            <a:pPr algn="ctr">
              <a:buNone/>
            </a:pPr>
            <a:r>
              <a:rPr lang="en-US" sz="7400" i="1" dirty="0" smtClean="0">
                <a:latin typeface="Book Antiqua" pitchFamily="18" charset="0"/>
              </a:rPr>
              <a:t>We recommend that you contact </a:t>
            </a:r>
            <a:br>
              <a:rPr lang="en-US" sz="7400" i="1" dirty="0" smtClean="0">
                <a:latin typeface="Book Antiqua" pitchFamily="18" charset="0"/>
              </a:rPr>
            </a:br>
            <a:r>
              <a:rPr lang="en-US" sz="7400" i="1" dirty="0" smtClean="0">
                <a:latin typeface="Book Antiqua" pitchFamily="18" charset="0"/>
              </a:rPr>
              <a:t>your legal counsel </a:t>
            </a:r>
            <a:br>
              <a:rPr lang="en-US" sz="7400" i="1" dirty="0" smtClean="0">
                <a:latin typeface="Book Antiqua" pitchFamily="18" charset="0"/>
              </a:rPr>
            </a:br>
            <a:r>
              <a:rPr lang="en-US" sz="7400" i="1" dirty="0" smtClean="0">
                <a:latin typeface="Book Antiqua" pitchFamily="18" charset="0"/>
              </a:rPr>
              <a:t>with specific questions relating to this law. </a:t>
            </a:r>
          </a:p>
          <a:p>
            <a:pPr algn="ctr">
              <a:buNone/>
            </a:pPr>
            <a:endParaRPr lang="en-US" sz="3600" b="1" i="1" dirty="0" smtClean="0">
              <a:latin typeface="Book Antiqua" pitchFamily="18" charset="0"/>
            </a:endParaRPr>
          </a:p>
          <a:p>
            <a:pPr algn="ctr">
              <a:buNone/>
            </a:pPr>
            <a:endParaRPr lang="en-US" sz="3600" b="1" i="1" dirty="0" smtClean="0">
              <a:latin typeface="Book Antiqua" pitchFamily="18" charset="0"/>
            </a:endParaRPr>
          </a:p>
          <a:p>
            <a:pPr algn="ctr">
              <a:buNone/>
            </a:pPr>
            <a:endParaRPr lang="en-US" sz="3600" b="1" i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sz="6200" b="1" i="1" dirty="0" smtClean="0">
                <a:latin typeface="Book Antiqua" pitchFamily="18" charset="0"/>
              </a:rPr>
              <a:t>GENERAL QUESTIONS?</a:t>
            </a:r>
          </a:p>
          <a:p>
            <a:pPr algn="ctr">
              <a:buNone/>
            </a:pPr>
            <a:r>
              <a:rPr lang="en-US" sz="6200" i="1" dirty="0" smtClean="0">
                <a:latin typeface="Book Antiqua" pitchFamily="18" charset="0"/>
              </a:rPr>
              <a:t/>
            </a:r>
            <a:br>
              <a:rPr lang="en-US" sz="6200" i="1" dirty="0" smtClean="0">
                <a:latin typeface="Book Antiqua" pitchFamily="18" charset="0"/>
              </a:rPr>
            </a:br>
            <a:r>
              <a:rPr lang="en-US" sz="6200" i="1" dirty="0" smtClean="0">
                <a:latin typeface="Book Antiqua" pitchFamily="18" charset="0"/>
              </a:rPr>
              <a:t>Contact: Anne M. Wright</a:t>
            </a:r>
            <a:br>
              <a:rPr lang="en-US" sz="6200" i="1" dirty="0" smtClean="0">
                <a:latin typeface="Book Antiqua" pitchFamily="18" charset="0"/>
              </a:rPr>
            </a:br>
            <a:r>
              <a:rPr lang="en-US" sz="6200" i="1" dirty="0" smtClean="0">
                <a:latin typeface="Book Antiqua" pitchFamily="18" charset="0"/>
              </a:rPr>
              <a:t>Assistant Director, Health Trust Services</a:t>
            </a:r>
            <a:br>
              <a:rPr lang="en-US" sz="6200" i="1" dirty="0" smtClean="0">
                <a:latin typeface="Book Antiqua" pitchFamily="18" charset="0"/>
              </a:rPr>
            </a:br>
            <a:r>
              <a:rPr lang="en-US" sz="6200" i="1" u="sng" dirty="0" smtClean="0">
                <a:latin typeface="Book Antiqua" pitchFamily="18" charset="0"/>
              </a:rPr>
              <a:t>awright@memun.org</a:t>
            </a:r>
            <a:endParaRPr lang="en-US" sz="6200" i="1" dirty="0" smtClean="0">
              <a:latin typeface="Book Antiqua" pitchFamily="18" charset="0"/>
            </a:endParaRPr>
          </a:p>
          <a:p>
            <a:pPr algn="ctr"/>
            <a:endParaRPr lang="en-US" sz="3200" i="1" dirty="0" smtClean="0">
              <a:latin typeface="Book Antiqua" pitchFamily="18" charset="0"/>
            </a:endParaRPr>
          </a:p>
          <a:p>
            <a:pPr algn="ctr"/>
            <a:endParaRPr lang="en-US" sz="3200" i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/>
            </a:r>
            <a:br>
              <a:rPr lang="en-US" dirty="0" smtClean="0">
                <a:latin typeface="Book Antiqua" pitchFamily="18" charset="0"/>
              </a:rPr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When to Report and When to Pay</a:t>
            </a:r>
            <a:endParaRPr lang="en-US" sz="3600" b="1" dirty="0"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AD4B4-0FDA-4442-9C5C-7FA5CE26EA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8305800" cy="5257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Individuals must report when filing taxes (form 1040) starting in 2015 (for 2014 tax year)</a:t>
            </a:r>
            <a:endParaRPr lang="en-US" sz="2400" u="sng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Penalty will be assessed for not having insurance</a:t>
            </a:r>
          </a:p>
          <a:p>
            <a:r>
              <a:rPr lang="en-US" sz="2400" dirty="0" smtClean="0">
                <a:latin typeface="Book Antiqua" pitchFamily="18" charset="0"/>
              </a:rPr>
              <a:t>Penalty will be pro-rated by the number of months without coverage</a:t>
            </a:r>
          </a:p>
          <a:p>
            <a:r>
              <a:rPr lang="en-US" sz="2400" dirty="0" smtClean="0">
                <a:latin typeface="Book Antiqua" pitchFamily="18" charset="0"/>
              </a:rPr>
              <a:t>No penalty for a single gap in coverage of less than 3 months in a year (exemption)</a:t>
            </a:r>
          </a:p>
          <a:p>
            <a:r>
              <a:rPr lang="en-US" sz="2400" dirty="0" smtClean="0">
                <a:latin typeface="Book Antiqua" pitchFamily="18" charset="0"/>
              </a:rPr>
              <a:t>Maximum penalty tied to the national average premium for the lowest cost bronze-level plan available in the health insurance marketplace</a:t>
            </a:r>
          </a:p>
          <a:p>
            <a:pPr lvl="1"/>
            <a:endParaRPr lang="en-US" sz="1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Reporting on Form 1040 – Line 61 *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50292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* Health Care Individual Responsibility = Individual Mandate.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* Also found on Form </a:t>
            </a:r>
            <a:r>
              <a:rPr lang="en-US" dirty="0" err="1" smtClean="0">
                <a:latin typeface="Book Antiqua" pitchFamily="18" charset="0"/>
              </a:rPr>
              <a:t>1040EZ</a:t>
            </a:r>
            <a:r>
              <a:rPr lang="en-US" dirty="0" smtClean="0">
                <a:latin typeface="Book Antiqua" pitchFamily="18" charset="0"/>
              </a:rPr>
              <a:t> (line 11) and Form </a:t>
            </a:r>
            <a:r>
              <a:rPr lang="en-US" dirty="0" err="1" smtClean="0">
                <a:latin typeface="Book Antiqua" pitchFamily="18" charset="0"/>
              </a:rPr>
              <a:t>1040A</a:t>
            </a:r>
            <a:r>
              <a:rPr lang="en-US" dirty="0" smtClean="0">
                <a:latin typeface="Book Antiqua" pitchFamily="18" charset="0"/>
              </a:rPr>
              <a:t> (line 38).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</a:rPr>
              <a:t>Line 61 - Instructions</a:t>
            </a:r>
            <a:endParaRPr lang="en-US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3048000"/>
            <a:ext cx="2286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Note: Your Individual Responsibility includes anyone you could or did claim as a dependent.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3352800"/>
            <a:ext cx="19812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itchFamily="18" charset="0"/>
              </a:rPr>
              <a:t>If you and your dependents had coverage for all 12 months, just check the box.  No further documentation required.</a:t>
            </a: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9445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ook Antiqua" pitchFamily="18" charset="0"/>
              </a:rPr>
              <a:t>Who May Claim an Exemption?</a:t>
            </a:r>
            <a:endParaRPr lang="en-US" sz="3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F5F74-F14F-453D-8029-3F3F7E36034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800" dirty="0" smtClean="0">
                <a:latin typeface="Book Antiqua" pitchFamily="18" charset="0"/>
              </a:rPr>
              <a:t>Exemptions may be available if: 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Gross family income is below threshold for filing income tax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latin typeface="Book Antiqua" pitchFamily="18" charset="0"/>
              </a:rPr>
              <a:t>For 2014, threshold is $10,150 for single person under age 65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smtClean="0">
                <a:latin typeface="Book Antiqua" pitchFamily="18" charset="0"/>
              </a:rPr>
              <a:t>Coverage is unaffordable 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latin typeface="Book Antiqua" pitchFamily="18" charset="0"/>
              </a:rPr>
              <a:t>Required contribution for coverage is more than 8% of household income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latin typeface="Book Antiqua" pitchFamily="18" charset="0"/>
              </a:rPr>
              <a:t>Based on lowest cost option available through employer (if available), or </a:t>
            </a:r>
          </a:p>
          <a:p>
            <a:pPr marL="822960" lvl="3" indent="-274320">
              <a:spcBef>
                <a:spcPts val="580"/>
              </a:spcBef>
              <a:buClr>
                <a:schemeClr val="accent1"/>
              </a:buClr>
            </a:pPr>
            <a:r>
              <a:rPr lang="en-US" dirty="0" smtClean="0">
                <a:latin typeface="Book Antiqua" pitchFamily="18" charset="0"/>
              </a:rPr>
              <a:t>Lowest cost bronze plan available through the Marketplace, less maximum premium tax credit available for purchasing that plan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>
                <a:latin typeface="Book Antiqua" pitchFamily="18" charset="0"/>
              </a:rPr>
              <a:t>Member of a health care sharing ministry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600" dirty="0" smtClean="0">
                <a:latin typeface="Book Antiqua" pitchFamily="18" charset="0"/>
              </a:rPr>
              <a:t>Member of a federally-recognized Indian tribe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15372</TotalTime>
  <Words>2903</Words>
  <Application>Microsoft Office PowerPoint</Application>
  <PresentationFormat>On-screen Show (4:3)</PresentationFormat>
  <Paragraphs>427</Paragraphs>
  <Slides>56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Custom Design</vt:lpstr>
      <vt:lpstr>Equity</vt:lpstr>
      <vt:lpstr> It’s 2015!   Are You Ready for  ACA Reporting??</vt:lpstr>
      <vt:lpstr>Today’s Agenda</vt:lpstr>
      <vt:lpstr>The Individual Mandate and the 2014 Tax Return</vt:lpstr>
      <vt:lpstr>The Individual Mandate</vt:lpstr>
      <vt:lpstr>What is Minimum Essential Coverage?</vt:lpstr>
      <vt:lpstr>When to Report and When to Pay</vt:lpstr>
      <vt:lpstr>Reporting on Form 1040 – Line 61 *</vt:lpstr>
      <vt:lpstr>Line 61 - Instructions</vt:lpstr>
      <vt:lpstr>Who May Claim an Exemption?</vt:lpstr>
      <vt:lpstr>The “Short Coverage Gap” Exemption</vt:lpstr>
      <vt:lpstr>Form 8965 – Coverage Exemptions</vt:lpstr>
      <vt:lpstr>Coverage Exemptions - Codes</vt:lpstr>
      <vt:lpstr>No Coverage and No Exemptions</vt:lpstr>
      <vt:lpstr>Individual Tax Returns - Resources</vt:lpstr>
      <vt:lpstr>Slide 15</vt:lpstr>
      <vt:lpstr>Insurer / Plan Sponsor Reporting on Minimum Essential  Coverage</vt:lpstr>
      <vt:lpstr>Form 1095-B Instructions</vt:lpstr>
      <vt:lpstr>MEC Reporting  - Form 1095-B</vt:lpstr>
      <vt:lpstr>MEC Reporting  - Form 1095-B</vt:lpstr>
      <vt:lpstr>MEC Reporting  - Form 1095-B</vt:lpstr>
      <vt:lpstr>Form 1094-B (Transmittal to IRS) </vt:lpstr>
      <vt:lpstr>Form 1094-B</vt:lpstr>
      <vt:lpstr>Forms 1094-B and 1095-B Instructions</vt:lpstr>
      <vt:lpstr>MEC Reporting</vt:lpstr>
      <vt:lpstr>MEC Reporting</vt:lpstr>
      <vt:lpstr>IRS Estimates – Just for Fun</vt:lpstr>
      <vt:lpstr>Large Employer Reporting  on Coverage / Affordability</vt:lpstr>
      <vt:lpstr>Large Employer Reporting  on Coverage / Affordability</vt:lpstr>
      <vt:lpstr>Form 1095-C (Large Employer)</vt:lpstr>
      <vt:lpstr>Employer Reporting – Form 1095-C</vt:lpstr>
      <vt:lpstr>Employer Reporting – Form 1095-C</vt:lpstr>
      <vt:lpstr>Employer Reporting – Form 1095-C</vt:lpstr>
      <vt:lpstr>Form 1095-C, Line 14 - Codes</vt:lpstr>
      <vt:lpstr>Form 1095-C, Line 16 - Codes</vt:lpstr>
      <vt:lpstr>Slide 35</vt:lpstr>
      <vt:lpstr>Form 1094-C (Transmittal to IRS) – p.1</vt:lpstr>
      <vt:lpstr>Employer Reporting – Form 1094-C</vt:lpstr>
      <vt:lpstr>Employer Reporting – Form 1094-C</vt:lpstr>
      <vt:lpstr>Employer Reporting – Form 1094-C</vt:lpstr>
      <vt:lpstr>Employer Reporting – Form 1094-C</vt:lpstr>
      <vt:lpstr>Form 1094-C (Transmittal to IRS) – p.2</vt:lpstr>
      <vt:lpstr>Employer Reporting – Form 1094-C</vt:lpstr>
      <vt:lpstr>Employer Reporting – Form 1094-C</vt:lpstr>
      <vt:lpstr>Form 1094-C (Transmittal to IRS) – p.3</vt:lpstr>
      <vt:lpstr>Employer Reporting – Form 1094-C</vt:lpstr>
      <vt:lpstr>Forms 1094-C and 1095-C Instructions</vt:lpstr>
      <vt:lpstr>Employer Reporting</vt:lpstr>
      <vt:lpstr>Employer Reporting</vt:lpstr>
      <vt:lpstr>IRS Estimates – Just for Fun</vt:lpstr>
      <vt:lpstr>Slide 50</vt:lpstr>
      <vt:lpstr>Slide 51</vt:lpstr>
      <vt:lpstr>The Cadillac Tax</vt:lpstr>
      <vt:lpstr>The Cadillac Tax</vt:lpstr>
      <vt:lpstr>The Cadillac Tax</vt:lpstr>
      <vt:lpstr>Slide 55</vt:lpstr>
      <vt:lpstr>Slide 56</vt:lpstr>
    </vt:vector>
  </TitlesOfParts>
  <Company>Maine Municipal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Municipal Employees Health Trust 2000 Annual Meeting Agenda</dc:title>
  <dc:creator>MMA</dc:creator>
  <cp:lastModifiedBy>awright</cp:lastModifiedBy>
  <cp:revision>869</cp:revision>
  <cp:lastPrinted>2000-05-15T17:12:21Z</cp:lastPrinted>
  <dcterms:created xsi:type="dcterms:W3CDTF">2000-05-08T16:19:15Z</dcterms:created>
  <dcterms:modified xsi:type="dcterms:W3CDTF">2015-06-05T14:50:29Z</dcterms:modified>
</cp:coreProperties>
</file>