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3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1622BE-C97B-4B69-AAD3-8ECD33F511F6}" type="datetimeFigureOut">
              <a:rPr lang="en-US" smtClean="0"/>
              <a:t>6/12/2015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D863429-FF58-4308-94BA-70F4A7D32E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622BE-C97B-4B69-AAD3-8ECD33F511F6}"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863429-FF58-4308-94BA-70F4A7D32E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D863429-FF58-4308-94BA-70F4A7D32E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622BE-C97B-4B69-AAD3-8ECD33F511F6}"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1622BE-C97B-4B69-AAD3-8ECD33F511F6}"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D863429-FF58-4308-94BA-70F4A7D32E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1622BE-C97B-4B69-AAD3-8ECD33F511F6}" type="datetimeFigureOut">
              <a:rPr lang="en-US" smtClean="0"/>
              <a:t>6/12/2015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D863429-FF58-4308-94BA-70F4A7D32E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81622BE-C97B-4B69-AAD3-8ECD33F511F6}"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863429-FF58-4308-94BA-70F4A7D32E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1622BE-C97B-4B69-AAD3-8ECD33F511F6}" type="datetimeFigureOut">
              <a:rPr lang="en-US" smtClean="0"/>
              <a:t>6/12/2015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D863429-FF58-4308-94BA-70F4A7D32E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622BE-C97B-4B69-AAD3-8ECD33F511F6}" type="datetimeFigureOut">
              <a:rPr lang="en-US" smtClean="0"/>
              <a:t>6/12/2015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D863429-FF58-4308-94BA-70F4A7D32E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1622BE-C97B-4B69-AAD3-8ECD33F511F6}" type="datetimeFigureOut">
              <a:rPr lang="en-US" smtClean="0"/>
              <a:t>6/12/2015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D863429-FF58-4308-94BA-70F4A7D32E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D863429-FF58-4308-94BA-70F4A7D32E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1622BE-C97B-4B69-AAD3-8ECD33F511F6}" type="datetimeFigureOut">
              <a:rPr lang="en-US" smtClean="0"/>
              <a:t>6/12/2015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D863429-FF58-4308-94BA-70F4A7D32E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1622BE-C97B-4B69-AAD3-8ECD33F511F6}" type="datetimeFigureOut">
              <a:rPr lang="en-US" smtClean="0"/>
              <a:t>6/12/2015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1622BE-C97B-4B69-AAD3-8ECD33F511F6}" type="datetimeFigureOut">
              <a:rPr lang="en-US" smtClean="0"/>
              <a:t>6/12/2015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D863429-FF58-4308-94BA-70F4A7D32E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t>Maine Municipal Association </a:t>
            </a:r>
            <a:r>
              <a:rPr lang="en-US" dirty="0" smtClean="0"/>
              <a:t/>
            </a:r>
            <a:br>
              <a:rPr lang="en-US" dirty="0" smtClean="0"/>
            </a:br>
            <a:r>
              <a:rPr lang="en-US" b="1" dirty="0" smtClean="0"/>
              <a:t>Municipal Human Resources Conference</a:t>
            </a:r>
            <a:r>
              <a:rPr lang="en-US" dirty="0" smtClean="0"/>
              <a:t/>
            </a:r>
            <a:br>
              <a:rPr lang="en-US" dirty="0" smtClean="0"/>
            </a:br>
            <a:r>
              <a:rPr lang="en-US" b="1" dirty="0" smtClean="0"/>
              <a:t> </a:t>
            </a:r>
            <a:r>
              <a:rPr lang="en-US" dirty="0" smtClean="0"/>
              <a:t/>
            </a:r>
            <a:br>
              <a:rPr lang="en-US" dirty="0" smtClean="0"/>
            </a:br>
            <a:r>
              <a:rPr lang="en-US" b="1" dirty="0" smtClean="0"/>
              <a:t>June 16, 2015</a:t>
            </a:r>
            <a:endParaRPr lang="en-US" dirty="0"/>
          </a:p>
        </p:txBody>
      </p:sp>
      <p:sp>
        <p:nvSpPr>
          <p:cNvPr id="2" name="Title 1"/>
          <p:cNvSpPr>
            <a:spLocks noGrp="1"/>
          </p:cNvSpPr>
          <p:nvPr>
            <p:ph type="ctrTitle"/>
          </p:nvPr>
        </p:nvSpPr>
        <p:spPr>
          <a:xfrm>
            <a:off x="609600" y="381000"/>
            <a:ext cx="7772400" cy="1752600"/>
          </a:xfrm>
        </p:spPr>
        <p:txBody>
          <a:bodyPr>
            <a:normAutofit/>
          </a:bodyPr>
          <a:lstStyle/>
          <a:p>
            <a:r>
              <a:rPr lang="en-US" sz="3200" b="1" cap="small" dirty="0" smtClean="0"/>
              <a:t>The </a:t>
            </a:r>
            <a:r>
              <a:rPr lang="en-US" sz="3200" b="1" cap="small" dirty="0"/>
              <a:t>Intersection </a:t>
            </a:r>
            <a:r>
              <a:rPr lang="en-US" sz="3200" b="1" cap="small" dirty="0" smtClean="0"/>
              <a:t>of FMLA</a:t>
            </a:r>
            <a:r>
              <a:rPr lang="en-US" sz="3200" b="1" cap="small" dirty="0"/>
              <a:t>, ADA </a:t>
            </a:r>
            <a:r>
              <a:rPr lang="en-US" sz="3200" b="1" cap="small" dirty="0" smtClean="0"/>
              <a:t>and Workers</a:t>
            </a:r>
            <a:r>
              <a:rPr lang="en-US" sz="3200" b="1" cap="small" dirty="0"/>
              <a:t>’ </a:t>
            </a:r>
            <a:r>
              <a:rPr lang="en-US" sz="3200" b="1" cap="small" dirty="0" smtClean="0"/>
              <a:t>Compensation</a:t>
            </a:r>
            <a:br>
              <a:rPr lang="en-US" sz="3200" b="1" cap="small" dirty="0" smtClean="0"/>
            </a:br>
            <a:endParaRPr lang="en-US" sz="3600" dirty="0"/>
          </a:p>
        </p:txBody>
      </p:sp>
      <p:pic>
        <p:nvPicPr>
          <p:cNvPr id="4" name="Picture 3" descr="JB logo 2C-Centered (for Inserts)"/>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419600"/>
            <a:ext cx="3276600" cy="1219200"/>
          </a:xfrm>
          <a:prstGeom prst="rect">
            <a:avLst/>
          </a:prstGeom>
          <a:noFill/>
          <a:ln>
            <a:noFill/>
          </a:ln>
        </p:spPr>
      </p:pic>
    </p:spTree>
    <p:extLst>
      <p:ext uri="{BB962C8B-B14F-4D97-AF65-F5344CB8AC3E}">
        <p14:creationId xmlns:p14="http://schemas.microsoft.com/office/powerpoint/2010/main" val="38755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u="sng" dirty="0"/>
              <a:t>History:</a:t>
            </a:r>
            <a:r>
              <a:rPr lang="en-US" dirty="0"/>
              <a:t> The Family and Medical Leave Act of 1993 was enacted as a public law on February 5, 1993 “to grant family and temporary medical leave under certain circumstances.”  In 2008, the National Defense Authorization Act (NDAA) amended the FMLA to permit a "spouse, son, daughter, parent, or next of kin" to take up to 26 workweeks of leave to care for a member of the Armed Forces or for a “qualifying exigency” resulting from a spouse, or a son, daughter, or parent of the employee serving on active duty.  The National Defense Authorization Act was amended in 2010 and further expanded the FMLA’s military caregiver leave and qualifying exigency leave provisions. </a:t>
            </a:r>
          </a:p>
          <a:p>
            <a:r>
              <a:rPr lang="en-US" u="sng" dirty="0"/>
              <a:t>Purpose</a:t>
            </a:r>
            <a:r>
              <a:rPr lang="en-US" dirty="0"/>
              <a:t>: To provide unpaid leave for employees as needed due to qualifying family and medical conditions.  </a:t>
            </a:r>
          </a:p>
          <a:p>
            <a:endParaRPr lang="en-US" dirty="0"/>
          </a:p>
        </p:txBody>
      </p:sp>
    </p:spTree>
    <p:extLst>
      <p:ext uri="{BB962C8B-B14F-4D97-AF65-F5344CB8AC3E}">
        <p14:creationId xmlns:p14="http://schemas.microsoft.com/office/powerpoint/2010/main" val="418760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u="sng" dirty="0"/>
              <a:t>Enforced by</a:t>
            </a:r>
            <a:r>
              <a:rPr lang="en-US" dirty="0"/>
              <a:t>:  Department of Labor (Wage and Hour Division</a:t>
            </a:r>
            <a:r>
              <a:rPr lang="en-US" dirty="0" smtClean="0"/>
              <a:t>)</a:t>
            </a:r>
            <a:endParaRPr lang="en-US" dirty="0"/>
          </a:p>
          <a:p>
            <a:r>
              <a:rPr lang="en-US" u="sng" dirty="0"/>
              <a:t>Applies To</a:t>
            </a:r>
            <a:r>
              <a:rPr lang="en-US" dirty="0"/>
              <a:t>:  </a:t>
            </a:r>
            <a:r>
              <a:rPr lang="en-US" i="1" dirty="0"/>
              <a:t>All</a:t>
            </a:r>
            <a:r>
              <a:rPr lang="en-US" dirty="0"/>
              <a:t> public employers regardless of number of employees and private employers with 50 or more employees within a 75 mile radius for at least 20 weeks during the current or preceding calendar year. (Maine – employers with 15 or more employees and municipal agencies with 25 or more employees) </a:t>
            </a:r>
          </a:p>
          <a:p>
            <a:r>
              <a:rPr lang="en-US" u="sng" dirty="0"/>
              <a:t>Covers</a:t>
            </a:r>
            <a:r>
              <a:rPr lang="en-US" dirty="0"/>
              <a:t>:  Employees who have qualifying reason for leave, have worked at least 12 months (does not have to be consecutive and time spent as temp employee counts) and 1,250 hours within the most recent 12 months (determined by FLSA standards). (Maine – employees who have been employed for 12 consecutive months</a:t>
            </a:r>
            <a:r>
              <a:rPr lang="en-US" dirty="0" smtClean="0"/>
              <a:t>)</a:t>
            </a:r>
            <a:endParaRPr lang="en-US" dirty="0"/>
          </a:p>
          <a:p>
            <a:endParaRPr lang="en-US" dirty="0"/>
          </a:p>
        </p:txBody>
      </p:sp>
    </p:spTree>
    <p:extLst>
      <p:ext uri="{BB962C8B-B14F-4D97-AF65-F5344CB8AC3E}">
        <p14:creationId xmlns:p14="http://schemas.microsoft.com/office/powerpoint/2010/main" val="382484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u="sng" dirty="0"/>
              <a:t>Time Limits</a:t>
            </a:r>
            <a:r>
              <a:rPr lang="en-US" dirty="0"/>
              <a:t>:  12 weeks in 12 month period as defined by the Employer – rolling, calendar, fiscal.  (Maine -10 weeks in two year period</a:t>
            </a:r>
            <a:r>
              <a:rPr lang="en-US" dirty="0" smtClean="0"/>
              <a:t>)</a:t>
            </a:r>
            <a:endParaRPr lang="en-US" dirty="0"/>
          </a:p>
          <a:p>
            <a:r>
              <a:rPr lang="en-US" u="sng" dirty="0"/>
              <a:t>Qualifying Condition</a:t>
            </a:r>
            <a:r>
              <a:rPr lang="en-US" dirty="0"/>
              <a:t>:  Serious health condition of the employee, to care for an immediate family member (spouse, parent, or child) with a serious health condition, or for birth and care of employee’s newborn or placement with employee of child for adoption or foster care.  (Maine – also allows leave to care for domestic partner, domestic partner’s child and sibling) </a:t>
            </a:r>
          </a:p>
          <a:p>
            <a:r>
              <a:rPr lang="en-US" u="sng" dirty="0"/>
              <a:t>Medical Inquiries</a:t>
            </a:r>
            <a:r>
              <a:rPr lang="en-US" dirty="0"/>
              <a:t>: Certification may be required for approval of leave but information requested may not go beyond regulations (See D.O.L. Certification Form</a:t>
            </a:r>
            <a:r>
              <a:rPr lang="en-US" dirty="0" smtClean="0"/>
              <a:t>).</a:t>
            </a:r>
            <a:endParaRPr lang="en-US" dirty="0"/>
          </a:p>
          <a:p>
            <a:r>
              <a:rPr lang="en-US" u="sng" dirty="0"/>
              <a:t>Light Duty</a:t>
            </a:r>
            <a:r>
              <a:rPr lang="en-US" dirty="0"/>
              <a:t>: May offer, but employee is not required to take if FMLA leave is still available</a:t>
            </a:r>
            <a:r>
              <a:rPr lang="en-US" dirty="0" smtClean="0"/>
              <a:t>.</a:t>
            </a:r>
            <a:endParaRPr lang="en-US" dirty="0"/>
          </a:p>
          <a:p>
            <a:endParaRPr lang="en-US" dirty="0"/>
          </a:p>
        </p:txBody>
      </p:sp>
    </p:spTree>
    <p:extLst>
      <p:ext uri="{BB962C8B-B14F-4D97-AF65-F5344CB8AC3E}">
        <p14:creationId xmlns:p14="http://schemas.microsoft.com/office/powerpoint/2010/main" val="212541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r>
              <a:rPr lang="en-US" u="sng" dirty="0"/>
              <a:t>Return to Work</a:t>
            </a:r>
            <a:r>
              <a:rPr lang="en-US" dirty="0"/>
              <a:t>:  Examination/certification permitted only if policy or practice in place requiring the same of all similarly situated employees and when employee is ready to return</a:t>
            </a:r>
            <a:r>
              <a:rPr lang="en-US" dirty="0" smtClean="0"/>
              <a:t>.</a:t>
            </a:r>
            <a:endParaRPr lang="en-US" dirty="0"/>
          </a:p>
          <a:p>
            <a:r>
              <a:rPr lang="en-US" u="sng" dirty="0"/>
              <a:t>Continuation of Benefits</a:t>
            </a:r>
            <a:r>
              <a:rPr lang="en-US" dirty="0"/>
              <a:t>:  Health coverage must be continued, even if employee does not pay share, but continuation of other benefits determined by employer policy. (Maine – employer can transfer entire cost of premium to employee) </a:t>
            </a:r>
          </a:p>
          <a:p>
            <a:r>
              <a:rPr lang="en-US" u="sng" dirty="0"/>
              <a:t>Reinstatement</a:t>
            </a:r>
            <a:r>
              <a:rPr lang="en-US" dirty="0"/>
              <a:t>:  Required to return to previous or equivalent job.</a:t>
            </a:r>
          </a:p>
          <a:p>
            <a:r>
              <a:rPr lang="en-US" dirty="0"/>
              <a:t> </a:t>
            </a:r>
            <a:r>
              <a:rPr lang="en-US" u="sng" dirty="0" smtClean="0"/>
              <a:t>Termination</a:t>
            </a:r>
            <a:r>
              <a:rPr lang="en-US" dirty="0"/>
              <a:t>:  Not automatic at end of leave, must consider ADA or </a:t>
            </a:r>
            <a:r>
              <a:rPr lang="en-US" dirty="0" smtClean="0"/>
              <a:t>MHRA</a:t>
            </a:r>
            <a:endParaRPr lang="en-US" dirty="0"/>
          </a:p>
          <a:p>
            <a:r>
              <a:rPr lang="en-US" u="sng" dirty="0"/>
              <a:t>Payment</a:t>
            </a:r>
            <a:r>
              <a:rPr lang="en-US" dirty="0"/>
              <a:t>:  Not required by employer, but may require employee to use accrued leave.</a:t>
            </a:r>
          </a:p>
          <a:p>
            <a:endParaRPr lang="en-US" dirty="0"/>
          </a:p>
        </p:txBody>
      </p:sp>
    </p:spTree>
    <p:extLst>
      <p:ext uri="{BB962C8B-B14F-4D97-AF65-F5344CB8AC3E}">
        <p14:creationId xmlns:p14="http://schemas.microsoft.com/office/powerpoint/2010/main" val="359279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9028157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516</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The Intersection of FMLA, ADA and Workers’ Compensation </vt:lpstr>
      <vt:lpstr>PowerPoint Presentation</vt:lpstr>
      <vt:lpstr>PowerPoint Presentation</vt:lpstr>
      <vt:lpstr>PowerPoint Presentation</vt:lpstr>
      <vt:lpstr>PowerPoint Presentation</vt:lpstr>
      <vt:lpstr>PowerPoint Presentation</vt:lpstr>
    </vt:vector>
  </TitlesOfParts>
  <Company>JBGH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 of the  FMLA, ADA and  Workers’ Compensation Laws</dc:title>
  <dc:creator>Alyssa C. Tibbetts</dc:creator>
  <cp:lastModifiedBy>Alyssa C. Tibbetts</cp:lastModifiedBy>
  <cp:revision>3</cp:revision>
  <dcterms:created xsi:type="dcterms:W3CDTF">2015-06-11T20:16:49Z</dcterms:created>
  <dcterms:modified xsi:type="dcterms:W3CDTF">2015-06-12T20:29:01Z</dcterms:modified>
</cp:coreProperties>
</file>